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25"/>
  </p:notesMasterIdLst>
  <p:handoutMasterIdLst>
    <p:handoutMasterId r:id="rId26"/>
  </p:handoutMasterIdLst>
  <p:sldIdLst>
    <p:sldId id="293" r:id="rId3"/>
    <p:sldId id="294" r:id="rId4"/>
    <p:sldId id="295" r:id="rId5"/>
    <p:sldId id="259" r:id="rId6"/>
    <p:sldId id="260" r:id="rId7"/>
    <p:sldId id="296" r:id="rId8"/>
    <p:sldId id="301" r:id="rId9"/>
    <p:sldId id="274" r:id="rId10"/>
    <p:sldId id="261" r:id="rId11"/>
    <p:sldId id="264" r:id="rId12"/>
    <p:sldId id="300" r:id="rId13"/>
    <p:sldId id="298" r:id="rId14"/>
    <p:sldId id="263" r:id="rId15"/>
    <p:sldId id="275" r:id="rId16"/>
    <p:sldId id="277" r:id="rId17"/>
    <p:sldId id="278" r:id="rId18"/>
    <p:sldId id="279" r:id="rId19"/>
    <p:sldId id="302" r:id="rId20"/>
    <p:sldId id="304" r:id="rId21"/>
    <p:sldId id="273" r:id="rId22"/>
    <p:sldId id="291" r:id="rId23"/>
    <p:sldId id="305" r:id="rId24"/>
  </p:sldIdLst>
  <p:sldSz cx="9144000" cy="6858000" type="screen4x3"/>
  <p:notesSz cx="6669088" cy="97758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79" userDrawn="1">
          <p15:clr>
            <a:srgbClr val="A4A3A4"/>
          </p15:clr>
        </p15:guide>
        <p15:guide id="2" pos="210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4" autoAdjust="0"/>
    <p:restoredTop sz="76471" autoAdjust="0"/>
  </p:normalViewPr>
  <p:slideViewPr>
    <p:cSldViewPr>
      <p:cViewPr varScale="1">
        <p:scale>
          <a:sx n="69" d="100"/>
          <a:sy n="69" d="100"/>
        </p:scale>
        <p:origin x="200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7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2550" y="-84"/>
      </p:cViewPr>
      <p:guideLst>
        <p:guide orient="horz" pos="3079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938" cy="488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7607" y="0"/>
            <a:ext cx="2889938" cy="488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85337"/>
            <a:ext cx="2889938" cy="488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7607" y="9285337"/>
            <a:ext cx="2889938" cy="488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722F356-29B0-4F48-98A0-027C89B171E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938" cy="488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7607" y="0"/>
            <a:ext cx="2889938" cy="488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2175" y="733425"/>
            <a:ext cx="4884738" cy="36655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909" y="4643517"/>
            <a:ext cx="5335270" cy="4399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85337"/>
            <a:ext cx="2889938" cy="488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7607" y="9285337"/>
            <a:ext cx="2889938" cy="488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C609645-2646-452F-8C4F-54B3E8FCD3C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1BCC50-DA30-4A9E-8DBE-F9E80DFAFC1B}" type="slidenum">
              <a:rPr lang="en-GB" smtClean="0"/>
              <a:pPr/>
              <a:t>1</a:t>
            </a:fld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F2A505-08C0-408D-B909-22C206D67177}" type="slidenum">
              <a:rPr lang="en-GB" smtClean="0"/>
              <a:pPr/>
              <a:t>10</a:t>
            </a:fld>
            <a:endParaRPr lang="en-GB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F2A505-08C0-408D-B909-22C206D67177}" type="slidenum">
              <a:rPr lang="en-GB" smtClean="0"/>
              <a:pPr/>
              <a:t>11</a:t>
            </a:fld>
            <a:endParaRPr lang="en-GB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  <a:p>
            <a:endParaRPr lang="en-GB" dirty="0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2F0B22-535C-49E8-9A32-0939E72D4001}" type="slidenum">
              <a:rPr lang="en-GB" smtClean="0"/>
              <a:pPr/>
              <a:t>12</a:t>
            </a:fld>
            <a:endParaRPr lang="en-GB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001261-A885-41CF-A741-87F3369E6654}" type="slidenum">
              <a:rPr lang="en-GB" smtClean="0"/>
              <a:pPr/>
              <a:t>13</a:t>
            </a:fld>
            <a:endParaRPr lang="en-GB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3BDE4F-771F-49A2-A9A0-8AB22B0933AC}" type="slidenum">
              <a:rPr lang="en-GB" smtClean="0"/>
              <a:pPr/>
              <a:t>14</a:t>
            </a:fld>
            <a:endParaRPr lang="en-GB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942654-D4B0-49DB-84FA-43733BD85667}" type="slidenum">
              <a:rPr lang="en-GB" smtClean="0"/>
              <a:pPr/>
              <a:t>15</a:t>
            </a:fld>
            <a:endParaRPr lang="en-GB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6B946C-BC43-476C-A052-A18A0869351F}" type="slidenum">
              <a:rPr lang="en-GB" smtClean="0"/>
              <a:pPr/>
              <a:t>16</a:t>
            </a:fld>
            <a:endParaRPr lang="en-GB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83D7F9-DD43-4881-94F0-121ECA04F232}" type="slidenum">
              <a:rPr lang="en-GB" smtClean="0"/>
              <a:pPr/>
              <a:t>17</a:t>
            </a:fld>
            <a:endParaRPr lang="en-GB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83D7F9-DD43-4881-94F0-121ECA04F232}" type="slidenum">
              <a:rPr lang="en-GB" smtClean="0"/>
              <a:pPr/>
              <a:t>18</a:t>
            </a:fld>
            <a:endParaRPr lang="en-GB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83D7F9-DD43-4881-94F0-121ECA04F232}" type="slidenum">
              <a:rPr lang="en-GB" smtClean="0"/>
              <a:pPr/>
              <a:t>19</a:t>
            </a:fld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4B221E-927C-4D0C-BFCE-739A5FBEC1D9}" type="slidenum">
              <a:rPr lang="en-GB" smtClean="0"/>
              <a:pPr/>
              <a:t>2</a:t>
            </a:fld>
            <a:endParaRPr lang="en-GB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E91011-6074-442E-8CB1-3C3757E5B9B2}" type="slidenum">
              <a:rPr lang="en-GB" smtClean="0"/>
              <a:pPr/>
              <a:t>20</a:t>
            </a:fld>
            <a:endParaRPr lang="en-GB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609645-2646-452F-8C4F-54B3E8FCD3C1}" type="slidenum">
              <a:rPr lang="en-GB" smtClean="0"/>
              <a:pPr>
                <a:defRPr/>
              </a:pPr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097778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  <a:p>
            <a:endParaRPr lang="en-GB" dirty="0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2F0B22-535C-49E8-9A32-0939E72D4001}" type="slidenum">
              <a:rPr lang="en-GB" smtClean="0"/>
              <a:pPr/>
              <a:t>22</a:t>
            </a:fld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en-GB" dirty="0" smtClean="0"/>
          </a:p>
          <a:p>
            <a:pPr>
              <a:defRPr/>
            </a:pPr>
            <a:endParaRPr lang="en-GB" dirty="0" smtClean="0"/>
          </a:p>
          <a:p>
            <a:pPr>
              <a:defRPr/>
            </a:pPr>
            <a:endParaRPr lang="en-GB" dirty="0" smtClean="0"/>
          </a:p>
          <a:p>
            <a:pPr>
              <a:defRPr/>
            </a:pPr>
            <a:endParaRPr lang="en-GB" dirty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FC6ECC-3979-4026-B101-3E90CB0B689B}" type="slidenum">
              <a:rPr lang="en-GB" smtClean="0"/>
              <a:pPr/>
              <a:t>3</a:t>
            </a:fld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F9E380-56DA-4E5C-8202-D96FB51EB3FB}" type="slidenum">
              <a:rPr lang="en-GB" smtClean="0"/>
              <a:pPr/>
              <a:t>4</a:t>
            </a:fld>
            <a:endParaRPr lang="en-GB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46CDDB-16FE-4945-A5A5-E90F5603B32C}" type="slidenum">
              <a:rPr lang="en-GB" smtClean="0"/>
              <a:pPr/>
              <a:t>5</a:t>
            </a:fld>
            <a:endParaRPr lang="en-GB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en-GB" dirty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5B6228-C9C0-4A87-B236-E5E4C0F74A07}" type="slidenum">
              <a:rPr lang="en-GB" smtClean="0"/>
              <a:pPr/>
              <a:t>6</a:t>
            </a:fld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609645-2646-452F-8C4F-54B3E8FCD3C1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85598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BD46B4-3FEA-4867-9F08-D10789BD6AE0}" type="slidenum">
              <a:rPr lang="en-GB" smtClean="0"/>
              <a:pPr/>
              <a:t>8</a:t>
            </a:fld>
            <a:endParaRPr lang="en-GB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050B2D-07C7-484C-AA28-034E736953B0}" type="slidenum">
              <a:rPr lang="en-GB" smtClean="0"/>
              <a:pPr/>
              <a:t>9</a:t>
            </a:fld>
            <a:endParaRPr lang="en-GB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79CDED-3ADE-4335-96CF-8FA8916896B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DF07D3-B875-4E62-B720-71125BC49E5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9D7F30-2973-491C-B978-80446830E35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  <a:p>
            <a:pPr>
              <a:defRPr/>
            </a:pP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  <a:p>
            <a:pPr>
              <a:defRPr/>
            </a:pPr>
            <a:fld id="{3F88EF0A-2F47-43D5-80CB-B7C157F318A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  <a:p>
            <a:pPr>
              <a:defRPr/>
            </a:pP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  <a:p>
            <a:pPr>
              <a:defRPr/>
            </a:pPr>
            <a:fld id="{A5825B04-3740-4E96-8812-DBCE0510233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  <a:p>
            <a:pPr>
              <a:defRPr/>
            </a:pP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  <a:p>
            <a:pPr>
              <a:defRPr/>
            </a:pPr>
            <a:fld id="{3527780F-FA4F-4C1C-9213-CE404021571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  <a:p>
            <a:pPr>
              <a:defRPr/>
            </a:pPr>
            <a:endParaRPr lang="en-GB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  <a:p>
            <a:pPr>
              <a:defRPr/>
            </a:pPr>
            <a:fld id="{109D4A18-3F14-46E9-AA6C-4A5C8B1EEC8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  <a:p>
            <a:pPr>
              <a:defRPr/>
            </a:pPr>
            <a:endParaRPr lang="en-GB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  <a:p>
            <a:pPr>
              <a:defRPr/>
            </a:pPr>
            <a:fld id="{624060C8-FBC8-460F-931E-D7910A91819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  <a:p>
            <a:pPr>
              <a:defRPr/>
            </a:pP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  <a:p>
            <a:pPr>
              <a:defRPr/>
            </a:pPr>
            <a:fld id="{20FB65A3-CC4B-49C9-935A-11F399DDC22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  <a:p>
            <a:pPr>
              <a:defRPr/>
            </a:pP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  <a:p>
            <a:pPr>
              <a:defRPr/>
            </a:pPr>
            <a:fld id="{4AB181F8-D3AF-4B57-A4EE-05D297E3F7E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  <a:p>
            <a:pPr>
              <a:defRPr/>
            </a:pPr>
            <a:endParaRPr lang="en-GB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  <a:p>
            <a:pPr>
              <a:defRPr/>
            </a:pPr>
            <a:fld id="{618140BC-21BA-48BC-910A-28E222DC3B5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98AAAF-11B8-4AE9-A027-1E30C8BA283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  <a:p>
            <a:pPr>
              <a:defRPr/>
            </a:pPr>
            <a:endParaRPr lang="en-GB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  <a:p>
            <a:pPr>
              <a:defRPr/>
            </a:pPr>
            <a:fld id="{6A239885-4598-4926-A9EF-BC5C5C467E9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  <a:p>
            <a:pPr>
              <a:defRPr/>
            </a:pP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  <a:p>
            <a:pPr>
              <a:defRPr/>
            </a:pPr>
            <a:fld id="{4917F237-D960-4A6C-81C2-C6566B06B9D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  <a:p>
            <a:pPr>
              <a:defRPr/>
            </a:pP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  <a:p>
            <a:pPr>
              <a:defRPr/>
            </a:pPr>
            <a:fld id="{E7518894-6EAA-4328-B0B8-8F6EE1EDB6E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AE7797-D3CB-4D01-B4D1-5D3A24294C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93570-8746-4299-BF1A-A1AB3FADC46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97EF97-FCF1-48BE-8D70-4FC5628F034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EF98FC-5C05-42FD-BB4A-3906BB9336E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72A0DB-B001-4B15-B2A7-FE3F02DFA5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104424-E84D-4385-BD3E-C79A5210B92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C7CF55-F95E-484C-980A-7FDC73461E4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5A176E4-17BA-45E4-95C4-6FD39E5794F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FF"/>
            </a:gs>
            <a:gs pos="100000">
              <a:srgbClr val="A6CAFF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i="1">
                <a:solidFill>
                  <a:schemeClr val="accent2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en-GB"/>
          </a:p>
          <a:p>
            <a:pPr>
              <a:defRPr/>
            </a:pPr>
            <a:endParaRPr lang="en-GB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46850" y="624998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i="1">
                <a:solidFill>
                  <a:schemeClr val="accent2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en-GB"/>
          </a:p>
          <a:p>
            <a:pPr>
              <a:defRPr/>
            </a:pPr>
            <a:fld id="{07359BCD-F5B6-439D-A0AC-DE1C0AFCC5C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grpSp>
        <p:nvGrpSpPr>
          <p:cNvPr id="2052" name="Group 4"/>
          <p:cNvGrpSpPr>
            <a:grpSpLocks/>
          </p:cNvGrpSpPr>
          <p:nvPr/>
        </p:nvGrpSpPr>
        <p:grpSpPr bwMode="auto">
          <a:xfrm>
            <a:off x="134938" y="103188"/>
            <a:ext cx="8640762" cy="1368425"/>
            <a:chOff x="85" y="65"/>
            <a:chExt cx="5443" cy="862"/>
          </a:xfrm>
        </p:grpSpPr>
        <p:sp>
          <p:nvSpPr>
            <p:cNvPr id="5125" name="Line 5"/>
            <p:cNvSpPr>
              <a:spLocks noChangeShapeType="1"/>
            </p:cNvSpPr>
            <p:nvPr/>
          </p:nvSpPr>
          <p:spPr bwMode="auto">
            <a:xfrm>
              <a:off x="975" y="163"/>
              <a:ext cx="44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5126" name="Line 6"/>
            <p:cNvSpPr>
              <a:spLocks noChangeShapeType="1"/>
            </p:cNvSpPr>
            <p:nvPr/>
          </p:nvSpPr>
          <p:spPr bwMode="auto">
            <a:xfrm>
              <a:off x="1038" y="201"/>
              <a:ext cx="449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pic>
          <p:nvPicPr>
            <p:cNvPr id="2063" name="Picture 7" descr="big_col_sharp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85" y="65"/>
              <a:ext cx="862" cy="8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053" name="Picture 8" descr="treble clef copy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50825" y="5805488"/>
            <a:ext cx="36036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179388" y="6308725"/>
            <a:ext cx="84963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179388" y="6237288"/>
            <a:ext cx="720725" cy="0"/>
          </a:xfrm>
          <a:prstGeom prst="line">
            <a:avLst/>
          </a:prstGeom>
          <a:noFill/>
          <a:ln w="9525">
            <a:solidFill>
              <a:srgbClr val="609CFE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>
            <a:off x="179388" y="6381750"/>
            <a:ext cx="8569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>
            <a:off x="179388" y="6164263"/>
            <a:ext cx="6350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>
            <a:off x="179388" y="6092825"/>
            <a:ext cx="0" cy="290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>
            <a:off x="179388" y="6092825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2060" name="WordArt 15"/>
          <p:cNvSpPr>
            <a:spLocks noChangeArrowheads="1" noChangeShapeType="1" noTextEdit="1"/>
          </p:cNvSpPr>
          <p:nvPr/>
        </p:nvSpPr>
        <p:spPr bwMode="auto">
          <a:xfrm>
            <a:off x="3132138" y="6092825"/>
            <a:ext cx="2943225" cy="277813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GB" sz="1200" kern="1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Gael"/>
              </a:rPr>
              <a:t>"Strength through Knowledge"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buFontTx/>
              <a:buNone/>
            </a:pPr>
            <a:r>
              <a:rPr lang="en-GB" sz="4400" dirty="0" smtClean="0">
                <a:latin typeface="Calibri" pitchFamily="34" charset="0"/>
                <a:cs typeface="Calibri" pitchFamily="34" charset="0"/>
              </a:rPr>
              <a:t>Welcome </a:t>
            </a:r>
          </a:p>
          <a:p>
            <a:pPr algn="ctr">
              <a:buFontTx/>
              <a:buNone/>
            </a:pPr>
            <a:r>
              <a:rPr lang="en-GB" sz="4400" dirty="0" smtClean="0">
                <a:latin typeface="Calibri" pitchFamily="34" charset="0"/>
                <a:cs typeface="Calibri" pitchFamily="34" charset="0"/>
              </a:rPr>
              <a:t>to our</a:t>
            </a:r>
          </a:p>
          <a:p>
            <a:pPr algn="ctr">
              <a:buFontTx/>
              <a:buNone/>
            </a:pPr>
            <a:r>
              <a:rPr lang="en-GB" sz="4400" dirty="0" smtClean="0">
                <a:latin typeface="Calibri" pitchFamily="34" charset="0"/>
                <a:cs typeface="Calibri" pitchFamily="34" charset="0"/>
              </a:rPr>
              <a:t>Curricular Progression Planning Evening for Third Year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GB" smtClean="0"/>
          </a:p>
          <a:p>
            <a:endParaRPr lang="en-GB" sz="1200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z="4000" smtClean="0"/>
              <a:t>What to think about when choosing?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dirty="0" smtClean="0"/>
              <a:t>Interest</a:t>
            </a:r>
          </a:p>
          <a:p>
            <a:pPr eaLnBrk="1" hangingPunct="1"/>
            <a:r>
              <a:rPr lang="en-GB" dirty="0" smtClean="0"/>
              <a:t>Strength</a:t>
            </a:r>
          </a:p>
          <a:p>
            <a:pPr eaLnBrk="1" hangingPunct="1"/>
            <a:r>
              <a:rPr lang="en-GB" dirty="0" smtClean="0"/>
              <a:t>Career aspirations</a:t>
            </a:r>
          </a:p>
          <a:p>
            <a:pPr eaLnBrk="1" hangingPunct="1"/>
            <a:r>
              <a:rPr lang="en-GB" dirty="0" smtClean="0"/>
              <a:t>Enjoyment</a:t>
            </a:r>
          </a:p>
          <a:p>
            <a:pPr eaLnBrk="1" hangingPunct="1"/>
            <a:r>
              <a:rPr lang="en-GB" dirty="0" smtClean="0"/>
              <a:t>Careers Adviser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GB" smtClean="0"/>
          </a:p>
          <a:p>
            <a:endParaRPr lang="en-GB" sz="1200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z="4000" dirty="0" smtClean="0"/>
              <a:t>Poor reasons for choice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dirty="0" smtClean="0"/>
              <a:t>It’s what your friends are doing</a:t>
            </a:r>
          </a:p>
          <a:p>
            <a:r>
              <a:rPr lang="en-GB" dirty="0" smtClean="0"/>
              <a:t>You like a certain teacher</a:t>
            </a:r>
          </a:p>
          <a:p>
            <a:r>
              <a:rPr lang="en-GB" dirty="0" smtClean="0"/>
              <a:t>You were told to do it by your parents</a:t>
            </a:r>
          </a:p>
          <a:p>
            <a:r>
              <a:rPr lang="en-GB" dirty="0" smtClean="0"/>
              <a:t>It sounds good but you have not really checked it out</a:t>
            </a:r>
          </a:p>
          <a:p>
            <a:pPr eaLnBrk="1" hangingPunct="1"/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>
                <a:solidFill>
                  <a:schemeClr val="tx1"/>
                </a:solidFill>
                <a:latin typeface="Comic Sans MS" pitchFamily="66" charset="0"/>
              </a:rPr>
              <a:t/>
            </a:r>
            <a:br>
              <a:rPr lang="en-GB" smtClean="0">
                <a:solidFill>
                  <a:schemeClr val="tx1"/>
                </a:solidFill>
                <a:latin typeface="Comic Sans MS" pitchFamily="66" charset="0"/>
              </a:rPr>
            </a:br>
            <a:endParaRPr lang="en-GB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5293030"/>
              </p:ext>
            </p:extLst>
          </p:nvPr>
        </p:nvGraphicFramePr>
        <p:xfrm>
          <a:off x="900113" y="3573463"/>
          <a:ext cx="7545922" cy="3024336"/>
        </p:xfrm>
        <a:graphic>
          <a:graphicData uri="http://schemas.openxmlformats.org/drawingml/2006/table">
            <a:tbl>
              <a:tblPr/>
              <a:tblGrid>
                <a:gridCol w="10905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30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0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733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86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0418"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C</a:t>
                      </a:r>
                      <a:endParaRPr lang="en-GB" sz="140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58757" marR="58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omic Sans MS" pitchFamily="66" charset="0"/>
                          <a:ea typeface="Times New Roman"/>
                          <a:cs typeface="Times New Roman"/>
                        </a:rPr>
                        <a:t>D</a:t>
                      </a:r>
                      <a:endParaRPr lang="en-GB" sz="140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58757" marR="58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omic Sans MS" pitchFamily="66" charset="0"/>
                          <a:ea typeface="Times New Roman"/>
                          <a:cs typeface="Times New Roman"/>
                        </a:rPr>
                        <a:t>E</a:t>
                      </a:r>
                      <a:endParaRPr lang="en-GB" sz="140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58757" marR="58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F</a:t>
                      </a:r>
                      <a:endParaRPr lang="en-GB" sz="140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58757" marR="58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G</a:t>
                      </a:r>
                      <a:endParaRPr lang="en-GB" sz="140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58757" marR="58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3918">
                <a:tc>
                  <a:txBody>
                    <a:bodyPr/>
                    <a:lstStyle/>
                    <a:p>
                      <a:pPr algn="l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Geography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algn="l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History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algn="l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Modern Studies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58757" marR="58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Biology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algn="l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Chemistry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algn="l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Physics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58757" marR="58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Business Management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algn="l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Computing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Science</a:t>
                      </a:r>
                    </a:p>
                    <a:p>
                      <a:pPr algn="l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Design &amp; Manufacture</a:t>
                      </a:r>
                    </a:p>
                    <a:p>
                      <a:pPr algn="l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French</a:t>
                      </a:r>
                    </a:p>
                    <a:p>
                      <a:pPr algn="l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Hospitality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algn="l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Practical Woodworking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algn="l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(Music 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School)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58757" marR="58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Art &amp;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Design</a:t>
                      </a:r>
                    </a:p>
                    <a:p>
                      <a:pPr algn="l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Chemistry</a:t>
                      </a:r>
                    </a:p>
                    <a:p>
                      <a:pPr algn="l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Graphic Communication</a:t>
                      </a:r>
                    </a:p>
                    <a:p>
                      <a:pPr algn="l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History</a:t>
                      </a:r>
                    </a:p>
                    <a:p>
                      <a:pPr algn="l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Italian</a:t>
                      </a:r>
                    </a:p>
                    <a:p>
                      <a:pPr algn="l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Music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algn="l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PE</a:t>
                      </a:r>
                    </a:p>
                    <a:p>
                      <a:pPr algn="l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Physics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58757" marR="58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Administration &amp; IT</a:t>
                      </a:r>
                    </a:p>
                    <a:p>
                      <a:pPr algn="l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Art 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&amp; Design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algn="l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Biology</a:t>
                      </a:r>
                    </a:p>
                    <a:p>
                      <a:pPr algn="l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Media</a:t>
                      </a:r>
                    </a:p>
                    <a:p>
                      <a:pPr algn="l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Music</a:t>
                      </a:r>
                    </a:p>
                    <a:p>
                      <a:pPr algn="l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PE</a:t>
                      </a:r>
                    </a:p>
                    <a:p>
                      <a:pPr algn="l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Spanish</a:t>
                      </a:r>
                    </a:p>
                    <a:p>
                      <a:pPr algn="l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RMPS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58757" marR="58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5263386"/>
              </p:ext>
            </p:extLst>
          </p:nvPr>
        </p:nvGraphicFramePr>
        <p:xfrm>
          <a:off x="179388" y="188913"/>
          <a:ext cx="8820470" cy="2952328"/>
        </p:xfrm>
        <a:graphic>
          <a:graphicData uri="http://schemas.openxmlformats.org/drawingml/2006/table">
            <a:tbl>
              <a:tblPr/>
              <a:tblGrid>
                <a:gridCol w="10290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90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90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905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495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244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6869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81306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C</a:t>
                      </a:r>
                      <a:endParaRPr lang="en-GB" sz="140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51036" marR="5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D</a:t>
                      </a:r>
                      <a:endParaRPr lang="en-GB" sz="140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51036" marR="5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E</a:t>
                      </a:r>
                      <a:endParaRPr lang="en-GB" sz="140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51036" marR="5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F</a:t>
                      </a:r>
                      <a:endParaRPr lang="en-GB" sz="140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51036" marR="5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G</a:t>
                      </a:r>
                      <a:endParaRPr lang="en-GB" sz="140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51036" marR="5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H</a:t>
                      </a:r>
                      <a:endParaRPr lang="en-GB" sz="140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51036" marR="5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I</a:t>
                      </a:r>
                      <a:endParaRPr lang="en-GB" sz="140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51036" marR="5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1022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Geography</a:t>
                      </a:r>
                      <a:endParaRPr lang="en-GB" sz="1400" b="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History</a:t>
                      </a:r>
                      <a:endParaRPr lang="en-GB" sz="1400" b="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Modern Studies</a:t>
                      </a:r>
                      <a:endParaRPr lang="en-GB" sz="1400" b="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51036" marR="5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Biology</a:t>
                      </a:r>
                      <a:endParaRPr lang="en-GB" sz="1400" b="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Chemistry</a:t>
                      </a:r>
                      <a:endParaRPr lang="en-GB" sz="1400" b="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Physics</a:t>
                      </a:r>
                      <a:endParaRPr lang="en-GB" sz="1400" b="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 </a:t>
                      </a:r>
                      <a:endParaRPr lang="en-GB" sz="1400" b="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51036" marR="5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US" sz="1400" b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French</a:t>
                      </a:r>
                      <a:endParaRPr lang="en-GB" sz="1400" b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US" sz="1400" b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Core Skills</a:t>
                      </a:r>
                      <a:endParaRPr lang="en-GB" sz="1400" b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51036" marR="5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Business Management </a:t>
                      </a:r>
                      <a:endParaRPr lang="en-GB" sz="1400" b="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Computing Science</a:t>
                      </a:r>
                      <a:endParaRPr lang="en-GB" sz="1400" b="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Design &amp; Manufacture </a:t>
                      </a:r>
                      <a:endParaRPr lang="en-GB" sz="1400" b="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Hospitality </a:t>
                      </a:r>
                      <a:endParaRPr lang="en-GB" sz="1400" b="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Practical Woodworking</a:t>
                      </a:r>
                      <a:endParaRPr lang="en-GB" sz="1400" b="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(Music School)</a:t>
                      </a:r>
                      <a:endParaRPr lang="en-GB" sz="1400" b="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51036" marR="5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Art &amp; Design</a:t>
                      </a:r>
                      <a:endParaRPr lang="en-GB" sz="1400" b="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Graphic </a:t>
                      </a:r>
                      <a:r>
                        <a:rPr lang="en-US" sz="1200" b="0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Communication</a:t>
                      </a:r>
                      <a:endParaRPr lang="en-GB" sz="1200" b="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Media</a:t>
                      </a:r>
                      <a:endParaRPr lang="en-GB" sz="1400" b="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Music</a:t>
                      </a:r>
                      <a:endParaRPr lang="en-GB" sz="1400" b="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PE</a:t>
                      </a:r>
                      <a:endParaRPr lang="en-GB" sz="1400" b="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51036" marR="5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Art &amp; </a:t>
                      </a:r>
                      <a:r>
                        <a:rPr lang="en-US" sz="1400" b="0" dirty="0" smtClean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Design</a:t>
                      </a: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Chemistry</a:t>
                      </a: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History</a:t>
                      </a:r>
                      <a:endParaRPr lang="en-GB" sz="1400" b="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Italian </a:t>
                      </a:r>
                      <a:endParaRPr lang="en-GB" sz="1400" b="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Physics </a:t>
                      </a:r>
                      <a:endParaRPr lang="en-GB" sz="1400" b="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51036" marR="5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Administration &amp; IT</a:t>
                      </a:r>
                      <a:endParaRPr lang="en-GB" sz="1400" b="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Biology</a:t>
                      </a: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Music</a:t>
                      </a:r>
                      <a:endParaRPr lang="en-GB" sz="1400" b="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PE </a:t>
                      </a:r>
                      <a:endParaRPr lang="en-GB" sz="1400" b="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RMPS</a:t>
                      </a:r>
                      <a:endParaRPr lang="en-GB" sz="1400" b="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Spanish </a:t>
                      </a:r>
                      <a:endParaRPr lang="en-GB" sz="1400" b="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51036" marR="5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385" name="Rectangle 46"/>
          <p:cNvSpPr>
            <a:spLocks noChangeArrowheads="1"/>
          </p:cNvSpPr>
          <p:nvPr/>
        </p:nvSpPr>
        <p:spPr bwMode="auto">
          <a:xfrm>
            <a:off x="179388" y="0"/>
            <a:ext cx="914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7200" eaLnBrk="0" hangingPunct="0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GB" smtClean="0"/>
          </a:p>
          <a:p>
            <a:endParaRPr lang="en-GB" sz="1200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mtClean="0"/>
              <a:t>How to choose?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484313"/>
            <a:ext cx="8496300" cy="44831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</a:pPr>
            <a:r>
              <a:rPr lang="en-GB" sz="2400" dirty="0" smtClean="0"/>
              <a:t>English and Maths must be taken by everyone and are in column A and B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dirty="0" smtClean="0"/>
              <a:t>Everyone must choose Social Subject – column C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dirty="0" smtClean="0"/>
              <a:t>Column D everyone must choose a Science 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dirty="0" smtClean="0"/>
              <a:t>Column E everyone must choose French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dirty="0" smtClean="0"/>
              <a:t>Columns F, G, H &amp; I everyone must choose one programme of study from each column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b="1" dirty="0" smtClean="0"/>
              <a:t>Second choice in columns C, D, F, G, H &amp; I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GB" smtClean="0"/>
          </a:p>
          <a:p>
            <a:endParaRPr lang="en-GB" sz="1200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mtClean="0"/>
              <a:t>Core Skills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mtClean="0"/>
              <a:t>Offered to targeted pupils</a:t>
            </a:r>
          </a:p>
          <a:p>
            <a:pPr eaLnBrk="1" hangingPunct="1"/>
            <a:r>
              <a:rPr lang="en-GB" smtClean="0"/>
              <a:t>Supports the development of Literacy and Numeracy skills</a:t>
            </a:r>
          </a:p>
          <a:p>
            <a:pPr eaLnBrk="1" hangingPunct="1"/>
            <a:r>
              <a:rPr lang="en-GB" smtClean="0"/>
              <a:t>Pupils will only follow this programme of study in S3.</a:t>
            </a:r>
          </a:p>
          <a:p>
            <a:pPr eaLnBrk="1" hangingPunct="1"/>
            <a:r>
              <a:rPr lang="en-GB" smtClean="0"/>
              <a:t>Pupils taking Core skills in S3 will still study 7 National courses in S4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GB" smtClean="0"/>
          </a:p>
          <a:p>
            <a:endParaRPr lang="en-GB" sz="1200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mtClean="0"/>
              <a:t>Timeline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3740" y="1719263"/>
            <a:ext cx="8424862" cy="45259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</a:pPr>
            <a:r>
              <a:rPr lang="en-GB" sz="2600" dirty="0" smtClean="0"/>
              <a:t>Wednesday 20</a:t>
            </a:r>
            <a:r>
              <a:rPr lang="en-GB" sz="2600" baseline="30000" dirty="0" smtClean="0"/>
              <a:t>th</a:t>
            </a:r>
            <a:r>
              <a:rPr lang="en-GB" sz="2600" dirty="0" smtClean="0"/>
              <a:t> February – S2 Curriculum Evening</a:t>
            </a:r>
          </a:p>
          <a:p>
            <a:pPr eaLnBrk="1" hangingPunct="1">
              <a:lnSpc>
                <a:spcPct val="90000"/>
              </a:lnSpc>
            </a:pPr>
            <a:r>
              <a:rPr lang="en-GB" sz="2600" dirty="0" smtClean="0"/>
              <a:t>Wednesday 27</a:t>
            </a:r>
            <a:r>
              <a:rPr lang="en-GB" sz="2600" baseline="30000" dirty="0" smtClean="0"/>
              <a:t>th</a:t>
            </a:r>
            <a:r>
              <a:rPr lang="en-GB" sz="2600" dirty="0" smtClean="0"/>
              <a:t> February – S2 Parents’ Consultation Evening.</a:t>
            </a:r>
          </a:p>
          <a:p>
            <a:pPr eaLnBrk="1" hangingPunct="1">
              <a:lnSpc>
                <a:spcPct val="90000"/>
              </a:lnSpc>
            </a:pPr>
            <a:r>
              <a:rPr lang="en-GB" sz="2600" dirty="0" smtClean="0"/>
              <a:t>Wednesday 28</a:t>
            </a:r>
            <a:r>
              <a:rPr lang="en-GB" sz="2600" baseline="30000" dirty="0" smtClean="0"/>
              <a:t>th</a:t>
            </a:r>
            <a:r>
              <a:rPr lang="en-GB" sz="2600" dirty="0" smtClean="0"/>
              <a:t> February- Thursday 14</a:t>
            </a:r>
            <a:r>
              <a:rPr lang="en-GB" sz="2600" baseline="30000" dirty="0" smtClean="0"/>
              <a:t>th</a:t>
            </a:r>
            <a:r>
              <a:rPr lang="en-GB" sz="2600" dirty="0" smtClean="0"/>
              <a:t> March</a:t>
            </a:r>
            <a:r>
              <a:rPr lang="en-GB" sz="2600" dirty="0" smtClean="0"/>
              <a:t>: </a:t>
            </a:r>
            <a:r>
              <a:rPr lang="en-GB" sz="2600" dirty="0" smtClean="0"/>
              <a:t>Pupil interviews with Guidance Teacher using draft form.</a:t>
            </a:r>
          </a:p>
          <a:p>
            <a:pPr eaLnBrk="1" hangingPunct="1">
              <a:lnSpc>
                <a:spcPct val="90000"/>
              </a:lnSpc>
            </a:pPr>
            <a:r>
              <a:rPr lang="en-GB" sz="2600" dirty="0" smtClean="0"/>
              <a:t>Friday 15</a:t>
            </a:r>
            <a:r>
              <a:rPr lang="en-GB" sz="2600" baseline="30000" dirty="0" smtClean="0"/>
              <a:t>th</a:t>
            </a:r>
            <a:r>
              <a:rPr lang="en-GB" sz="2600" dirty="0" smtClean="0"/>
              <a:t> March: Deadline for final Option Form to be completed and returned with parental signature.</a:t>
            </a:r>
          </a:p>
          <a:p>
            <a:pPr eaLnBrk="1" hangingPunct="1">
              <a:lnSpc>
                <a:spcPct val="90000"/>
              </a:lnSpc>
            </a:pPr>
            <a:r>
              <a:rPr lang="en-GB" sz="2600" dirty="0" smtClean="0"/>
              <a:t>Course choice planning &amp; negotiations take place.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GB" smtClean="0"/>
          </a:p>
          <a:p>
            <a:endParaRPr lang="en-GB" sz="1200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smtClean="0"/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smtClean="0"/>
          </a:p>
        </p:txBody>
      </p:sp>
      <p:sp>
        <p:nvSpPr>
          <p:cNvPr id="21509" name="Rectangle 4"/>
          <p:cNvSpPr>
            <a:spLocks noChangeArrowheads="1"/>
          </p:cNvSpPr>
          <p:nvPr/>
        </p:nvSpPr>
        <p:spPr bwMode="auto">
          <a:xfrm>
            <a:off x="673100" y="4905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sz="3600" b="1">
                <a:solidFill>
                  <a:schemeClr val="tx2"/>
                </a:solidFill>
                <a:latin typeface="Arial" charset="0"/>
              </a:rPr>
              <a:t/>
            </a:r>
            <a:br>
              <a:rPr lang="en-GB" sz="3600" b="1">
                <a:solidFill>
                  <a:schemeClr val="tx2"/>
                </a:solidFill>
                <a:latin typeface="Arial" charset="0"/>
              </a:rPr>
            </a:br>
            <a:r>
              <a:rPr lang="en-GB" sz="3600" b="1">
                <a:solidFill>
                  <a:schemeClr val="tx2"/>
                </a:solidFill>
                <a:latin typeface="Arial" charset="0"/>
              </a:rPr>
              <a:t>Guidance: S2 Option Choices</a:t>
            </a:r>
          </a:p>
        </p:txBody>
      </p:sp>
      <p:sp>
        <p:nvSpPr>
          <p:cNvPr id="21510" name="Rectangle 5"/>
          <p:cNvSpPr>
            <a:spLocks noChangeArrowheads="1"/>
          </p:cNvSpPr>
          <p:nvPr/>
        </p:nvSpPr>
        <p:spPr bwMode="auto">
          <a:xfrm>
            <a:off x="673100" y="18161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GB" sz="3200" dirty="0">
              <a:latin typeface="Arial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GB" sz="3200" dirty="0">
                <a:latin typeface="Arial" charset="0"/>
              </a:rPr>
              <a:t>Guidance Interviews </a:t>
            </a:r>
            <a:r>
              <a:rPr lang="en-GB" sz="3200" dirty="0" smtClean="0">
                <a:latin typeface="Arial" charset="0"/>
              </a:rPr>
              <a:t>(Feb/March)</a:t>
            </a:r>
            <a:endParaRPr lang="en-GB" sz="3200" dirty="0">
              <a:latin typeface="Arial" charset="0"/>
            </a:endParaRPr>
          </a:p>
          <a:p>
            <a:pPr marL="342900" indent="-342900">
              <a:spcBef>
                <a:spcPct val="20000"/>
              </a:spcBef>
            </a:pPr>
            <a:endParaRPr lang="en-GB" sz="3200" dirty="0">
              <a:latin typeface="Arial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GB" sz="3200" dirty="0">
                <a:latin typeface="Arial" charset="0"/>
              </a:rPr>
              <a:t>Mrs Wallace (2A)	Mrs </a:t>
            </a:r>
            <a:r>
              <a:rPr lang="en-GB" sz="3200" dirty="0" err="1">
                <a:latin typeface="Arial" charset="0"/>
              </a:rPr>
              <a:t>Halkett</a:t>
            </a:r>
            <a:r>
              <a:rPr lang="en-GB" sz="3200" dirty="0">
                <a:latin typeface="Arial" charset="0"/>
              </a:rPr>
              <a:t> (2B)</a:t>
            </a:r>
          </a:p>
          <a:p>
            <a:pPr marL="342900" indent="-342900">
              <a:spcBef>
                <a:spcPct val="20000"/>
              </a:spcBef>
            </a:pPr>
            <a:r>
              <a:rPr lang="en-GB" sz="3200" dirty="0">
                <a:latin typeface="Arial" charset="0"/>
              </a:rPr>
              <a:t>Mrs McKean (2C)	Mr Gray (2D)</a:t>
            </a:r>
          </a:p>
          <a:p>
            <a:pPr marL="342900" indent="-342900">
              <a:spcBef>
                <a:spcPct val="20000"/>
              </a:spcBef>
            </a:pPr>
            <a:r>
              <a:rPr lang="en-GB" sz="3200" dirty="0">
                <a:latin typeface="Arial" charset="0"/>
              </a:rPr>
              <a:t>Mrs Liddell (2E)	</a:t>
            </a:r>
            <a:r>
              <a:rPr lang="en-GB" sz="3200" dirty="0" smtClean="0">
                <a:latin typeface="Arial" charset="0"/>
              </a:rPr>
              <a:t>Mrs Hoyle (2F</a:t>
            </a:r>
            <a:r>
              <a:rPr lang="en-GB" sz="3200" dirty="0">
                <a:latin typeface="Arial" charset="0"/>
              </a:rPr>
              <a:t>)</a:t>
            </a:r>
          </a:p>
          <a:p>
            <a:pPr marL="342900" indent="-342900">
              <a:spcBef>
                <a:spcPct val="20000"/>
              </a:spcBef>
            </a:pPr>
            <a:endParaRPr lang="en-GB" sz="32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GB" smtClean="0"/>
          </a:p>
          <a:p>
            <a:endParaRPr lang="en-GB" sz="1200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smtClean="0"/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</a:pPr>
            <a:endParaRPr lang="en-GB" smtClean="0"/>
          </a:p>
        </p:txBody>
      </p:sp>
      <p:sp>
        <p:nvSpPr>
          <p:cNvPr id="22533" name="Rectangle 4"/>
          <p:cNvSpPr>
            <a:spLocks noChangeArrowheads="1"/>
          </p:cNvSpPr>
          <p:nvPr/>
        </p:nvSpPr>
        <p:spPr bwMode="auto">
          <a:xfrm>
            <a:off x="1547813" y="490538"/>
            <a:ext cx="73548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GB" sz="4000" b="1">
                <a:solidFill>
                  <a:schemeClr val="tx2"/>
                </a:solidFill>
                <a:latin typeface="Arial" charset="0"/>
              </a:rPr>
              <a:t>Guidance: S2 Option Choices</a:t>
            </a:r>
          </a:p>
        </p:txBody>
      </p:sp>
      <p:sp>
        <p:nvSpPr>
          <p:cNvPr id="22534" name="Rectangle 5"/>
          <p:cNvSpPr>
            <a:spLocks noChangeArrowheads="1"/>
          </p:cNvSpPr>
          <p:nvPr/>
        </p:nvSpPr>
        <p:spPr bwMode="auto">
          <a:xfrm>
            <a:off x="673100" y="18161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GB" sz="3200" dirty="0">
              <a:latin typeface="Arial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GB" sz="3200" dirty="0" smtClean="0">
                <a:latin typeface="Arial" charset="0"/>
              </a:rPr>
              <a:t>Personal &amp; Social </a:t>
            </a:r>
            <a:r>
              <a:rPr lang="en-GB" sz="3200" dirty="0">
                <a:latin typeface="Arial" charset="0"/>
              </a:rPr>
              <a:t>Education Programme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GB" sz="3200" dirty="0">
                <a:latin typeface="Arial" charset="0"/>
              </a:rPr>
              <a:t>Careers Library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GB" sz="3200" dirty="0">
                <a:latin typeface="Arial" charset="0"/>
              </a:rPr>
              <a:t>You Can Do Anything </a:t>
            </a:r>
            <a:r>
              <a:rPr lang="en-GB" sz="3200" dirty="0" smtClean="0">
                <a:latin typeface="Arial" charset="0"/>
              </a:rPr>
              <a:t>Conference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GB" sz="3200" dirty="0" smtClean="0">
                <a:latin typeface="Arial" charset="0"/>
              </a:rPr>
              <a:t>‘Nationals in a Nutshell’ (www.npfs.org.uk)</a:t>
            </a:r>
            <a:endParaRPr lang="en-GB" sz="3200" dirty="0">
              <a:latin typeface="Arial" charset="0"/>
            </a:endParaRPr>
          </a:p>
          <a:p>
            <a:pPr marL="342900" indent="-342900">
              <a:spcBef>
                <a:spcPct val="20000"/>
              </a:spcBef>
            </a:pPr>
            <a:endParaRPr lang="en-GB" sz="3200" dirty="0">
              <a:latin typeface="Arial" charset="0"/>
            </a:endParaRPr>
          </a:p>
          <a:p>
            <a:pPr marL="342900" indent="-342900">
              <a:spcBef>
                <a:spcPct val="20000"/>
              </a:spcBef>
            </a:pPr>
            <a:endParaRPr lang="en-GB" sz="3200" dirty="0">
              <a:latin typeface="Arial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GB" sz="3200" dirty="0">
              <a:latin typeface="Arial" charset="0"/>
            </a:endParaRPr>
          </a:p>
          <a:p>
            <a:pPr marL="342900" indent="-342900">
              <a:spcBef>
                <a:spcPct val="20000"/>
              </a:spcBef>
            </a:pPr>
            <a:endParaRPr lang="en-GB" sz="3200" dirty="0">
              <a:latin typeface="Arial" charset="0"/>
            </a:endParaRPr>
          </a:p>
          <a:p>
            <a:pPr marL="342900" indent="-342900">
              <a:spcBef>
                <a:spcPct val="20000"/>
              </a:spcBef>
            </a:pPr>
            <a:endParaRPr lang="en-GB" sz="32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GB" smtClean="0"/>
          </a:p>
          <a:p>
            <a:endParaRPr lang="en-GB" sz="1200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smtClean="0"/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</a:pPr>
            <a:endParaRPr lang="en-GB" dirty="0" smtClean="0"/>
          </a:p>
        </p:txBody>
      </p:sp>
      <p:sp>
        <p:nvSpPr>
          <p:cNvPr id="22533" name="Rectangle 4"/>
          <p:cNvSpPr>
            <a:spLocks noChangeArrowheads="1"/>
          </p:cNvSpPr>
          <p:nvPr/>
        </p:nvSpPr>
        <p:spPr bwMode="auto">
          <a:xfrm>
            <a:off x="1547813" y="490538"/>
            <a:ext cx="73548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 sz="4000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2534" name="Rectangle 5"/>
          <p:cNvSpPr>
            <a:spLocks noChangeArrowheads="1"/>
          </p:cNvSpPr>
          <p:nvPr/>
        </p:nvSpPr>
        <p:spPr bwMode="auto">
          <a:xfrm>
            <a:off x="673100" y="18161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GB" sz="3200" dirty="0">
              <a:latin typeface="Arial" charset="0"/>
            </a:endParaRPr>
          </a:p>
          <a:p>
            <a:pPr marL="342900" indent="-342900">
              <a:spcBef>
                <a:spcPct val="20000"/>
              </a:spcBef>
            </a:pPr>
            <a:endParaRPr lang="en-GB" sz="3200" dirty="0">
              <a:latin typeface="Arial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GB" sz="3200" dirty="0">
              <a:latin typeface="Arial" charset="0"/>
            </a:endParaRPr>
          </a:p>
          <a:p>
            <a:pPr marL="342900" indent="-342900">
              <a:spcBef>
                <a:spcPct val="20000"/>
              </a:spcBef>
            </a:pPr>
            <a:endParaRPr lang="en-GB" sz="3200" dirty="0">
              <a:latin typeface="Arial" charset="0"/>
            </a:endParaRPr>
          </a:p>
          <a:p>
            <a:pPr marL="342900" indent="-342900">
              <a:spcBef>
                <a:spcPct val="20000"/>
              </a:spcBef>
            </a:pPr>
            <a:endParaRPr lang="en-GB" sz="3200" dirty="0">
              <a:latin typeface="Arial" charset="0"/>
            </a:endParaRPr>
          </a:p>
        </p:txBody>
      </p:sp>
      <p:pic>
        <p:nvPicPr>
          <p:cNvPr id="73730" name="Picture 2"/>
          <p:cNvPicPr>
            <a:picLocks noChangeAspect="1" noChangeArrowheads="1"/>
          </p:cNvPicPr>
          <p:nvPr/>
        </p:nvPicPr>
        <p:blipFill>
          <a:blip r:embed="rId3" cstate="print"/>
          <a:srcRect l="5607" t="7751" r="6982" b="6256"/>
          <a:stretch>
            <a:fillRect/>
          </a:stretch>
        </p:blipFill>
        <p:spPr bwMode="auto">
          <a:xfrm rot="5400000">
            <a:off x="1251012" y="512676"/>
            <a:ext cx="6858000" cy="5832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GB" smtClean="0"/>
          </a:p>
          <a:p>
            <a:endParaRPr lang="en-GB" sz="1200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dirty="0" smtClean="0"/>
              <a:t>Careers Advice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None/>
            </a:pPr>
            <a:r>
              <a:rPr lang="en-GB" dirty="0" smtClean="0"/>
              <a:t>Some useful websites for careers research:</a:t>
            </a:r>
          </a:p>
          <a:p>
            <a:pPr eaLnBrk="1" hangingPunct="1">
              <a:buNone/>
            </a:pPr>
            <a:endParaRPr lang="en-GB" dirty="0" smtClean="0"/>
          </a:p>
          <a:p>
            <a:pPr eaLnBrk="1" hangingPunct="1"/>
            <a:r>
              <a:rPr lang="en-GB" dirty="0" smtClean="0"/>
              <a:t>www.skillsdevelopmentscotland.co.uk</a:t>
            </a:r>
          </a:p>
          <a:p>
            <a:pPr eaLnBrk="1" hangingPunct="1"/>
            <a:r>
              <a:rPr lang="en-GB" dirty="0" smtClean="0"/>
              <a:t>www.myworldofwork.co.uk</a:t>
            </a:r>
          </a:p>
          <a:p>
            <a:pPr eaLnBrk="1" hangingPunct="1"/>
            <a:r>
              <a:rPr lang="en-GB" dirty="0" smtClean="0"/>
              <a:t>www.planitplus.net</a:t>
            </a:r>
          </a:p>
          <a:p>
            <a:pPr eaLnBrk="1" hangingPunct="1"/>
            <a:r>
              <a:rPr lang="en-GB" dirty="0" smtClean="0"/>
              <a:t>www.prospects.ac.uk</a:t>
            </a:r>
          </a:p>
          <a:p>
            <a:pPr eaLnBrk="1" hangingPunct="1"/>
            <a:r>
              <a:rPr lang="en-GB" dirty="0" smtClean="0"/>
              <a:t>www.ucas.com</a:t>
            </a:r>
          </a:p>
        </p:txBody>
      </p:sp>
      <p:sp>
        <p:nvSpPr>
          <p:cNvPr id="22533" name="Rectangle 4"/>
          <p:cNvSpPr>
            <a:spLocks noChangeArrowheads="1"/>
          </p:cNvSpPr>
          <p:nvPr/>
        </p:nvSpPr>
        <p:spPr bwMode="auto">
          <a:xfrm>
            <a:off x="1547813" y="490538"/>
            <a:ext cx="73548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 sz="4000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2534" name="Rectangle 5"/>
          <p:cNvSpPr>
            <a:spLocks noChangeArrowheads="1"/>
          </p:cNvSpPr>
          <p:nvPr/>
        </p:nvSpPr>
        <p:spPr bwMode="auto">
          <a:xfrm>
            <a:off x="323528" y="1556792"/>
            <a:ext cx="8445624" cy="4813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lang="en-GB" sz="3200" dirty="0">
              <a:latin typeface="Arial" charset="0"/>
            </a:endParaRPr>
          </a:p>
          <a:p>
            <a:pPr marL="342900" indent="-342900">
              <a:spcBef>
                <a:spcPct val="20000"/>
              </a:spcBef>
            </a:pPr>
            <a:endParaRPr lang="en-GB" sz="3200" dirty="0">
              <a:latin typeface="Arial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GB" sz="3200" dirty="0">
              <a:latin typeface="Arial" charset="0"/>
            </a:endParaRPr>
          </a:p>
          <a:p>
            <a:pPr marL="342900" indent="-342900">
              <a:spcBef>
                <a:spcPct val="20000"/>
              </a:spcBef>
            </a:pPr>
            <a:endParaRPr lang="en-GB" sz="3200" dirty="0">
              <a:latin typeface="Arial" charset="0"/>
            </a:endParaRPr>
          </a:p>
          <a:p>
            <a:pPr marL="342900" indent="-342900">
              <a:spcBef>
                <a:spcPct val="20000"/>
              </a:spcBef>
            </a:pPr>
            <a:endParaRPr lang="en-GB" sz="32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dirty="0" smtClean="0">
                <a:latin typeface="Calibri" pitchFamily="34" charset="0"/>
                <a:cs typeface="Calibri" pitchFamily="34" charset="0"/>
              </a:rPr>
              <a:t>Different Context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buFontTx/>
              <a:buNone/>
            </a:pPr>
            <a:r>
              <a:rPr lang="en-GB" sz="4400" i="1" u="sng" dirty="0" smtClean="0">
                <a:latin typeface="Calibri" pitchFamily="34" charset="0"/>
                <a:cs typeface="Calibri" pitchFamily="34" charset="0"/>
              </a:rPr>
              <a:t>Curriculum for Excellence</a:t>
            </a:r>
          </a:p>
          <a:p>
            <a:pPr algn="ctr">
              <a:buFontTx/>
              <a:buNone/>
            </a:pPr>
            <a:endParaRPr lang="en-GB" sz="4400" i="1" dirty="0" smtClean="0">
              <a:latin typeface="Calibri" pitchFamily="34" charset="0"/>
              <a:cs typeface="Calibri" pitchFamily="34" charset="0"/>
            </a:endParaRPr>
          </a:p>
          <a:p>
            <a:pPr algn="ctr">
              <a:buFontTx/>
              <a:buNone/>
            </a:pPr>
            <a:r>
              <a:rPr lang="en-GB" sz="4400" i="1" dirty="0" smtClean="0">
                <a:latin typeface="Calibri" pitchFamily="34" charset="0"/>
                <a:cs typeface="Calibri" pitchFamily="34" charset="0"/>
              </a:rPr>
              <a:t>Broad General Education – S1 to S3</a:t>
            </a:r>
          </a:p>
          <a:p>
            <a:pPr algn="ctr">
              <a:buFontTx/>
              <a:buNone/>
            </a:pPr>
            <a:endParaRPr lang="en-GB" sz="4400" i="1" dirty="0" smtClean="0">
              <a:latin typeface="Calibri" pitchFamily="34" charset="0"/>
              <a:cs typeface="Calibri" pitchFamily="34" charset="0"/>
            </a:endParaRPr>
          </a:p>
          <a:p>
            <a:pPr algn="ctr">
              <a:buFontTx/>
              <a:buNone/>
            </a:pPr>
            <a:r>
              <a:rPr lang="en-GB" sz="4400" i="1" dirty="0" smtClean="0">
                <a:latin typeface="Calibri" pitchFamily="34" charset="0"/>
                <a:cs typeface="Calibri" pitchFamily="34" charset="0"/>
              </a:rPr>
              <a:t>Senior Phase – S4 to S6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GB" smtClean="0"/>
          </a:p>
          <a:p>
            <a:endParaRPr lang="en-GB" sz="1200" smtClean="0"/>
          </a:p>
        </p:txBody>
      </p:sp>
      <p:sp>
        <p:nvSpPr>
          <p:cNvPr id="25603" name="Rectangle 5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b="1" u="sng" dirty="0" smtClean="0"/>
              <a:t>Parents’ Evening</a:t>
            </a:r>
          </a:p>
        </p:txBody>
      </p:sp>
      <p:sp>
        <p:nvSpPr>
          <p:cNvPr id="25604" name="Text Box 7"/>
          <p:cNvSpPr txBox="1">
            <a:spLocks noChangeArrowheads="1"/>
          </p:cNvSpPr>
          <p:nvPr/>
        </p:nvSpPr>
        <p:spPr bwMode="auto">
          <a:xfrm>
            <a:off x="3543300" y="1412875"/>
            <a:ext cx="4052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25605" name="Text Box 8"/>
          <p:cNvSpPr txBox="1">
            <a:spLocks noChangeArrowheads="1"/>
          </p:cNvSpPr>
          <p:nvPr/>
        </p:nvSpPr>
        <p:spPr bwMode="auto">
          <a:xfrm>
            <a:off x="1835696" y="1484313"/>
            <a:ext cx="5904655" cy="520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800" i="1" dirty="0" smtClean="0">
                <a:latin typeface="Calibri" pitchFamily="34" charset="0"/>
                <a:cs typeface="Calibri" pitchFamily="34" charset="0"/>
              </a:rPr>
              <a:t>S2 reports were issued in December. </a:t>
            </a:r>
          </a:p>
          <a:p>
            <a:endParaRPr lang="en-GB" sz="2800" i="1" dirty="0">
              <a:latin typeface="Calibri" pitchFamily="34" charset="0"/>
              <a:cs typeface="Calibri" pitchFamily="34" charset="0"/>
            </a:endParaRPr>
          </a:p>
          <a:p>
            <a:r>
              <a:rPr lang="en-GB" sz="2800" i="1" dirty="0" smtClean="0">
                <a:latin typeface="Calibri" pitchFamily="34" charset="0"/>
                <a:cs typeface="Calibri" pitchFamily="34" charset="0"/>
              </a:rPr>
              <a:t>Information about the Booking System for Parents’ Evening appointments was </a:t>
            </a:r>
            <a:r>
              <a:rPr lang="en-GB" sz="2800" i="1" dirty="0" err="1" smtClean="0">
                <a:latin typeface="Calibri" pitchFamily="34" charset="0"/>
                <a:cs typeface="Calibri" pitchFamily="34" charset="0"/>
              </a:rPr>
              <a:t>Groupcalled</a:t>
            </a:r>
            <a:r>
              <a:rPr lang="en-GB" sz="2800" i="1" dirty="0" smtClean="0">
                <a:latin typeface="Calibri" pitchFamily="34" charset="0"/>
                <a:cs typeface="Calibri" pitchFamily="34" charset="0"/>
              </a:rPr>
              <a:t> to all parents/carers  on 6</a:t>
            </a:r>
            <a:r>
              <a:rPr lang="en-GB" sz="2800" i="1" baseline="30000" dirty="0" smtClean="0">
                <a:latin typeface="Calibri" pitchFamily="34" charset="0"/>
                <a:cs typeface="Calibri" pitchFamily="34" charset="0"/>
              </a:rPr>
              <a:t>th</a:t>
            </a:r>
            <a:r>
              <a:rPr lang="en-GB" sz="2800" i="1" dirty="0" smtClean="0">
                <a:latin typeface="Calibri" pitchFamily="34" charset="0"/>
                <a:cs typeface="Calibri" pitchFamily="34" charset="0"/>
              </a:rPr>
              <a:t>  February. </a:t>
            </a:r>
            <a:endParaRPr lang="en-GB" sz="2800" i="1" dirty="0">
              <a:latin typeface="Calibri" pitchFamily="34" charset="0"/>
              <a:cs typeface="Calibri" pitchFamily="34" charset="0"/>
            </a:endParaRPr>
          </a:p>
          <a:p>
            <a:endParaRPr lang="en-GB" sz="2800" i="1" dirty="0">
              <a:latin typeface="Calibri" pitchFamily="34" charset="0"/>
              <a:cs typeface="Calibri" pitchFamily="34" charset="0"/>
            </a:endParaRPr>
          </a:p>
          <a:p>
            <a:r>
              <a:rPr lang="en-GB" sz="2800" i="1" dirty="0" smtClean="0">
                <a:latin typeface="Calibri" pitchFamily="34" charset="0"/>
                <a:cs typeface="Calibri" pitchFamily="34" charset="0"/>
              </a:rPr>
              <a:t>Parents’ Evening </a:t>
            </a:r>
            <a:r>
              <a:rPr lang="en-GB" sz="2800" i="1" dirty="0">
                <a:latin typeface="Calibri" pitchFamily="34" charset="0"/>
                <a:cs typeface="Calibri" pitchFamily="34" charset="0"/>
              </a:rPr>
              <a:t>next </a:t>
            </a:r>
            <a:r>
              <a:rPr lang="en-GB" sz="2800" i="1" dirty="0" smtClean="0">
                <a:latin typeface="Calibri" pitchFamily="34" charset="0"/>
                <a:cs typeface="Calibri" pitchFamily="34" charset="0"/>
              </a:rPr>
              <a:t>Wednesday, 27</a:t>
            </a:r>
            <a:r>
              <a:rPr lang="en-GB" sz="2800" i="1" baseline="30000" dirty="0" smtClean="0">
                <a:latin typeface="Calibri" pitchFamily="34" charset="0"/>
                <a:cs typeface="Calibri" pitchFamily="34" charset="0"/>
              </a:rPr>
              <a:t>th</a:t>
            </a:r>
            <a:r>
              <a:rPr lang="en-GB" sz="2800" i="1" dirty="0" smtClean="0">
                <a:latin typeface="Calibri" pitchFamily="34" charset="0"/>
                <a:cs typeface="Calibri" pitchFamily="34" charset="0"/>
              </a:rPr>
              <a:t> February.</a:t>
            </a:r>
            <a:endParaRPr lang="en-GB" sz="2800" i="1" dirty="0">
              <a:latin typeface="Calibri" pitchFamily="34" charset="0"/>
              <a:cs typeface="Calibri" pitchFamily="34" charset="0"/>
            </a:endParaRPr>
          </a:p>
          <a:p>
            <a:endParaRPr lang="en-GB" sz="2800" i="1" dirty="0">
              <a:latin typeface="Calibri" pitchFamily="34" charset="0"/>
              <a:cs typeface="Calibri" pitchFamily="34" charset="0"/>
            </a:endParaRPr>
          </a:p>
          <a:p>
            <a:endParaRPr lang="en-GB" sz="2800" i="1" dirty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 bwMode="auto">
          <a:xfrm>
            <a:off x="468313" y="2708275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sz="4800" smtClean="0"/>
              <a:t>Questions</a:t>
            </a:r>
          </a:p>
        </p:txBody>
      </p:sp>
      <p:sp>
        <p:nvSpPr>
          <p:cNvPr id="26627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GB" smtClean="0"/>
          </a:p>
          <a:p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>
                <a:solidFill>
                  <a:schemeClr val="tx1"/>
                </a:solidFill>
                <a:latin typeface="Comic Sans MS" pitchFamily="66" charset="0"/>
              </a:rPr>
              <a:t/>
            </a:r>
            <a:br>
              <a:rPr lang="en-GB" smtClean="0">
                <a:solidFill>
                  <a:schemeClr val="tx1"/>
                </a:solidFill>
                <a:latin typeface="Comic Sans MS" pitchFamily="66" charset="0"/>
              </a:rPr>
            </a:br>
            <a:endParaRPr lang="en-GB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3239538"/>
              </p:ext>
            </p:extLst>
          </p:nvPr>
        </p:nvGraphicFramePr>
        <p:xfrm>
          <a:off x="900113" y="3573463"/>
          <a:ext cx="7545922" cy="3024336"/>
        </p:xfrm>
        <a:graphic>
          <a:graphicData uri="http://schemas.openxmlformats.org/drawingml/2006/table">
            <a:tbl>
              <a:tblPr/>
              <a:tblGrid>
                <a:gridCol w="10905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30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0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733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86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0418"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C</a:t>
                      </a:r>
                      <a:endParaRPr lang="en-GB" sz="140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58757" marR="58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omic Sans MS" pitchFamily="66" charset="0"/>
                          <a:ea typeface="Times New Roman"/>
                          <a:cs typeface="Times New Roman"/>
                        </a:rPr>
                        <a:t>D</a:t>
                      </a:r>
                      <a:endParaRPr lang="en-GB" sz="140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58757" marR="58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omic Sans MS" pitchFamily="66" charset="0"/>
                          <a:ea typeface="Times New Roman"/>
                          <a:cs typeface="Times New Roman"/>
                        </a:rPr>
                        <a:t>E</a:t>
                      </a:r>
                      <a:endParaRPr lang="en-GB" sz="140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58757" marR="58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F</a:t>
                      </a:r>
                      <a:endParaRPr lang="en-GB" sz="140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58757" marR="58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G</a:t>
                      </a:r>
                      <a:endParaRPr lang="en-GB" sz="140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58757" marR="58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3918">
                <a:tc>
                  <a:txBody>
                    <a:bodyPr/>
                    <a:lstStyle/>
                    <a:p>
                      <a:pPr algn="l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Geography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algn="l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History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algn="l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Modern Studies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58757" marR="58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Biology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algn="l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Chemistry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algn="l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Physics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58757" marR="58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Business Management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algn="l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Computing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Science</a:t>
                      </a:r>
                    </a:p>
                    <a:p>
                      <a:pPr algn="l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Design &amp; Manufacture</a:t>
                      </a:r>
                    </a:p>
                    <a:p>
                      <a:pPr algn="l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French</a:t>
                      </a:r>
                    </a:p>
                    <a:p>
                      <a:pPr algn="l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Hospitality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algn="l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Practical Woodworking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algn="l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(Music 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School)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58757" marR="58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Art &amp;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Design</a:t>
                      </a:r>
                    </a:p>
                    <a:p>
                      <a:pPr algn="l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Chemistry</a:t>
                      </a:r>
                    </a:p>
                    <a:p>
                      <a:pPr algn="l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Graphic Communication</a:t>
                      </a:r>
                    </a:p>
                    <a:p>
                      <a:pPr algn="l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History</a:t>
                      </a:r>
                    </a:p>
                    <a:p>
                      <a:pPr algn="l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Italian</a:t>
                      </a:r>
                    </a:p>
                    <a:p>
                      <a:pPr algn="l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Music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algn="l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PE</a:t>
                      </a:r>
                    </a:p>
                    <a:p>
                      <a:pPr algn="l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Physics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58757" marR="58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Administration </a:t>
                      </a:r>
                      <a:r>
                        <a:rPr lang="en-US" sz="1400" b="0" dirty="0" smtClean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&amp; IT</a:t>
                      </a:r>
                      <a:endParaRPr lang="en-US" sz="1400" b="0" dirty="0" smtClean="0">
                        <a:solidFill>
                          <a:schemeClr val="tx1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algn="l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Art 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&amp; Design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algn="l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Biology</a:t>
                      </a:r>
                    </a:p>
                    <a:p>
                      <a:pPr algn="l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Media</a:t>
                      </a:r>
                    </a:p>
                    <a:p>
                      <a:pPr algn="l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Music</a:t>
                      </a:r>
                    </a:p>
                    <a:p>
                      <a:pPr algn="l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PE</a:t>
                      </a:r>
                    </a:p>
                    <a:p>
                      <a:pPr algn="l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Spanish</a:t>
                      </a:r>
                    </a:p>
                    <a:p>
                      <a:pPr algn="l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RMPS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58757" marR="58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6041276"/>
              </p:ext>
            </p:extLst>
          </p:nvPr>
        </p:nvGraphicFramePr>
        <p:xfrm>
          <a:off x="179388" y="188913"/>
          <a:ext cx="8820470" cy="2952328"/>
        </p:xfrm>
        <a:graphic>
          <a:graphicData uri="http://schemas.openxmlformats.org/drawingml/2006/table">
            <a:tbl>
              <a:tblPr/>
              <a:tblGrid>
                <a:gridCol w="10290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90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90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905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495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244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6869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81306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C</a:t>
                      </a:r>
                      <a:endParaRPr lang="en-GB" sz="140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51036" marR="5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D</a:t>
                      </a:r>
                      <a:endParaRPr lang="en-GB" sz="140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51036" marR="5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E</a:t>
                      </a:r>
                      <a:endParaRPr lang="en-GB" sz="140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51036" marR="5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F</a:t>
                      </a:r>
                      <a:endParaRPr lang="en-GB" sz="140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51036" marR="5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G</a:t>
                      </a:r>
                      <a:endParaRPr lang="en-GB" sz="140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51036" marR="5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H</a:t>
                      </a:r>
                      <a:endParaRPr lang="en-GB" sz="140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51036" marR="5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I</a:t>
                      </a:r>
                      <a:endParaRPr lang="en-GB" sz="140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51036" marR="5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1022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Geography</a:t>
                      </a:r>
                      <a:endParaRPr lang="en-GB" sz="1400" b="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History</a:t>
                      </a:r>
                      <a:endParaRPr lang="en-GB" sz="1400" b="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Modern Studies</a:t>
                      </a:r>
                      <a:endParaRPr lang="en-GB" sz="1400" b="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51036" marR="5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Biology</a:t>
                      </a:r>
                      <a:endParaRPr lang="en-GB" sz="1400" b="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Chemistry</a:t>
                      </a:r>
                      <a:endParaRPr lang="en-GB" sz="1400" b="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Physics</a:t>
                      </a:r>
                      <a:endParaRPr lang="en-GB" sz="1400" b="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 </a:t>
                      </a:r>
                      <a:endParaRPr lang="en-GB" sz="1400" b="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51036" marR="5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US" sz="1400" b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French</a:t>
                      </a:r>
                      <a:endParaRPr lang="en-GB" sz="1400" b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US" sz="1400" b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Core Skills</a:t>
                      </a:r>
                      <a:endParaRPr lang="en-GB" sz="1400" b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51036" marR="5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Business Management </a:t>
                      </a:r>
                      <a:endParaRPr lang="en-GB" sz="1400" b="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Computing Science</a:t>
                      </a:r>
                      <a:endParaRPr lang="en-GB" sz="1400" b="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Design &amp; Manufacture </a:t>
                      </a:r>
                      <a:endParaRPr lang="en-GB" sz="1400" b="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Hospitality </a:t>
                      </a:r>
                      <a:endParaRPr lang="en-GB" sz="1400" b="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Practical Woodworking</a:t>
                      </a:r>
                      <a:endParaRPr lang="en-GB" sz="1400" b="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(Music School)</a:t>
                      </a:r>
                      <a:endParaRPr lang="en-GB" sz="1400" b="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51036" marR="5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Art &amp; Design</a:t>
                      </a:r>
                      <a:endParaRPr lang="en-GB" sz="1400" b="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Graphic </a:t>
                      </a:r>
                      <a:r>
                        <a:rPr lang="en-US" sz="1200" b="0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Communication</a:t>
                      </a:r>
                      <a:endParaRPr lang="en-GB" sz="1200" b="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Media</a:t>
                      </a:r>
                      <a:endParaRPr lang="en-GB" sz="1400" b="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Music</a:t>
                      </a:r>
                      <a:endParaRPr lang="en-GB" sz="1400" b="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PE</a:t>
                      </a:r>
                      <a:endParaRPr lang="en-GB" sz="1400" b="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51036" marR="5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Art &amp; Design</a:t>
                      </a:r>
                      <a:endParaRPr lang="en-GB" sz="1400" b="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Chemistry</a:t>
                      </a:r>
                      <a:endParaRPr lang="en-GB" sz="1400" b="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History</a:t>
                      </a:r>
                      <a:endParaRPr lang="en-GB" sz="1400" b="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Italian </a:t>
                      </a:r>
                      <a:endParaRPr lang="en-GB" sz="1400" b="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Physics </a:t>
                      </a:r>
                      <a:endParaRPr lang="en-GB" sz="1400" b="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51036" marR="5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Administration &amp; IT</a:t>
                      </a:r>
                      <a:endParaRPr lang="en-GB" sz="1400" b="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Biology</a:t>
                      </a:r>
                      <a:endParaRPr lang="en-GB" sz="1400" b="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Music</a:t>
                      </a:r>
                      <a:endParaRPr lang="en-GB" sz="1400" b="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PE </a:t>
                      </a:r>
                      <a:endParaRPr lang="en-GB" sz="1400" b="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RMPS</a:t>
                      </a:r>
                      <a:endParaRPr lang="en-GB" sz="1400" b="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Spanish </a:t>
                      </a:r>
                      <a:endParaRPr lang="en-GB" sz="1400" b="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51036" marR="5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385" name="Rectangle 46"/>
          <p:cNvSpPr>
            <a:spLocks noChangeArrowheads="1"/>
          </p:cNvSpPr>
          <p:nvPr/>
        </p:nvSpPr>
        <p:spPr bwMode="auto">
          <a:xfrm>
            <a:off x="179388" y="0"/>
            <a:ext cx="914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7200" eaLnBrk="0" hangingPunct="0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dirty="0" smtClean="0">
                <a:latin typeface="Comic Sans MS" pitchFamily="66" charset="0"/>
              </a:rPr>
              <a:t>   </a:t>
            </a:r>
            <a:r>
              <a:rPr lang="en-GB" dirty="0" smtClean="0">
                <a:latin typeface="Calibri" pitchFamily="34" charset="0"/>
                <a:cs typeface="Calibri" pitchFamily="34" charset="0"/>
              </a:rPr>
              <a:t>Broad General Education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i="1" dirty="0" smtClean="0">
                <a:latin typeface="Calibri" pitchFamily="34" charset="0"/>
                <a:cs typeface="Calibri" pitchFamily="34" charset="0"/>
              </a:rPr>
              <a:t>All 8 curriculum areas with some personalisation and choice in a range of ‘electives’ ranging from debating to app design and astronomy.</a:t>
            </a:r>
          </a:p>
          <a:p>
            <a:r>
              <a:rPr lang="en-GB" i="1" dirty="0" smtClean="0">
                <a:latin typeface="Calibri" pitchFamily="34" charset="0"/>
                <a:cs typeface="Calibri" pitchFamily="34" charset="0"/>
              </a:rPr>
              <a:t>Begin preparing young people for the Senior Phase – more depth</a:t>
            </a:r>
          </a:p>
          <a:p>
            <a:r>
              <a:rPr lang="en-GB" i="1" dirty="0" smtClean="0">
                <a:latin typeface="Calibri" pitchFamily="34" charset="0"/>
                <a:cs typeface="Calibri" pitchFamily="34" charset="0"/>
              </a:rPr>
              <a:t>S3 Profile informing final choices for start of Senior Phase</a:t>
            </a:r>
          </a:p>
          <a:p>
            <a:endParaRPr lang="en-GB" dirty="0" smtClean="0">
              <a:latin typeface="Comic Sans MS" pitchFamily="66" charset="0"/>
            </a:endParaRPr>
          </a:p>
          <a:p>
            <a:endParaRPr lang="en-GB" dirty="0" smtClean="0">
              <a:latin typeface="Comic Sans MS" pitchFamily="66" charset="0"/>
            </a:endParaRPr>
          </a:p>
          <a:p>
            <a:endParaRPr lang="en-GB" dirty="0" smtClean="0">
              <a:latin typeface="Comic Sans MS" pitchFamily="66" charset="0"/>
            </a:endParaRPr>
          </a:p>
          <a:p>
            <a:endParaRPr lang="en-GB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GB" smtClean="0"/>
          </a:p>
          <a:p>
            <a:endParaRPr lang="en-GB" sz="1200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mtClean="0"/>
              <a:t>CfE Curriculum Design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</a:pPr>
            <a:r>
              <a:rPr lang="en-GB" sz="1800" smtClean="0"/>
              <a:t>LANGUAGES</a:t>
            </a:r>
          </a:p>
          <a:p>
            <a:pPr eaLnBrk="1" hangingPunct="1">
              <a:lnSpc>
                <a:spcPct val="80000"/>
              </a:lnSpc>
            </a:pPr>
            <a:endParaRPr lang="en-GB" sz="1800" smtClean="0"/>
          </a:p>
          <a:p>
            <a:pPr eaLnBrk="1" hangingPunct="1">
              <a:lnSpc>
                <a:spcPct val="80000"/>
              </a:lnSpc>
            </a:pPr>
            <a:r>
              <a:rPr lang="en-GB" sz="1800" smtClean="0"/>
              <a:t>MATHEMATICS</a:t>
            </a:r>
          </a:p>
          <a:p>
            <a:pPr eaLnBrk="1" hangingPunct="1">
              <a:lnSpc>
                <a:spcPct val="80000"/>
              </a:lnSpc>
            </a:pPr>
            <a:endParaRPr lang="en-GB" sz="1800" smtClean="0"/>
          </a:p>
          <a:p>
            <a:pPr eaLnBrk="1" hangingPunct="1">
              <a:lnSpc>
                <a:spcPct val="80000"/>
              </a:lnSpc>
            </a:pPr>
            <a:r>
              <a:rPr lang="en-GB" sz="1800" smtClean="0"/>
              <a:t>SOCIAL STUDIES</a:t>
            </a:r>
          </a:p>
          <a:p>
            <a:pPr eaLnBrk="1" hangingPunct="1">
              <a:lnSpc>
                <a:spcPct val="80000"/>
              </a:lnSpc>
            </a:pPr>
            <a:endParaRPr lang="en-GB" sz="1800" smtClean="0"/>
          </a:p>
          <a:p>
            <a:pPr eaLnBrk="1" hangingPunct="1">
              <a:lnSpc>
                <a:spcPct val="80000"/>
              </a:lnSpc>
            </a:pPr>
            <a:r>
              <a:rPr lang="en-GB" sz="1800" smtClean="0"/>
              <a:t>HEALTH AND WELLBEING</a:t>
            </a:r>
          </a:p>
          <a:p>
            <a:pPr eaLnBrk="1" hangingPunct="1">
              <a:lnSpc>
                <a:spcPct val="80000"/>
              </a:lnSpc>
            </a:pPr>
            <a:endParaRPr lang="en-GB" sz="1800" smtClean="0"/>
          </a:p>
          <a:p>
            <a:pPr eaLnBrk="1" hangingPunct="1">
              <a:lnSpc>
                <a:spcPct val="80000"/>
              </a:lnSpc>
            </a:pPr>
            <a:r>
              <a:rPr lang="en-GB" sz="1800" smtClean="0"/>
              <a:t>EXPRESSIVE ARTS</a:t>
            </a:r>
          </a:p>
          <a:p>
            <a:pPr eaLnBrk="1" hangingPunct="1">
              <a:lnSpc>
                <a:spcPct val="80000"/>
              </a:lnSpc>
            </a:pPr>
            <a:endParaRPr lang="en-GB" sz="1800" smtClean="0"/>
          </a:p>
          <a:p>
            <a:pPr eaLnBrk="1" hangingPunct="1">
              <a:lnSpc>
                <a:spcPct val="80000"/>
              </a:lnSpc>
            </a:pPr>
            <a:r>
              <a:rPr lang="en-GB" sz="1800" smtClean="0"/>
              <a:t>RELIGIOUS AND MORAL EDUCATION</a:t>
            </a:r>
          </a:p>
          <a:p>
            <a:pPr eaLnBrk="1" hangingPunct="1">
              <a:lnSpc>
                <a:spcPct val="80000"/>
              </a:lnSpc>
            </a:pPr>
            <a:endParaRPr lang="en-GB" sz="1800" smtClean="0"/>
          </a:p>
          <a:p>
            <a:pPr eaLnBrk="1" hangingPunct="1">
              <a:lnSpc>
                <a:spcPct val="80000"/>
              </a:lnSpc>
            </a:pPr>
            <a:r>
              <a:rPr lang="en-GB" sz="1800" smtClean="0"/>
              <a:t>SCIENCES</a:t>
            </a:r>
          </a:p>
          <a:p>
            <a:pPr eaLnBrk="1" hangingPunct="1">
              <a:lnSpc>
                <a:spcPct val="80000"/>
              </a:lnSpc>
            </a:pPr>
            <a:endParaRPr lang="en-GB" sz="1800" smtClean="0"/>
          </a:p>
          <a:p>
            <a:pPr eaLnBrk="1" hangingPunct="1">
              <a:lnSpc>
                <a:spcPct val="80000"/>
              </a:lnSpc>
            </a:pPr>
            <a:r>
              <a:rPr lang="en-GB" sz="1800" smtClean="0"/>
              <a:t>TECHNOLOGIES</a:t>
            </a:r>
          </a:p>
          <a:p>
            <a:pPr eaLnBrk="1" hangingPunct="1">
              <a:lnSpc>
                <a:spcPct val="80000"/>
              </a:lnSpc>
            </a:pPr>
            <a:endParaRPr lang="en-GB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GB" smtClean="0"/>
          </a:p>
          <a:p>
            <a:endParaRPr lang="en-GB" sz="1200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mtClean="0"/>
              <a:t>Curriculum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844675"/>
            <a:ext cx="91440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dirty="0" smtClean="0"/>
              <a:t>Pupils study 15 programmes of study in S1</a:t>
            </a:r>
          </a:p>
          <a:p>
            <a:pPr eaLnBrk="1" hangingPunct="1"/>
            <a:r>
              <a:rPr lang="en-GB" dirty="0" smtClean="0"/>
              <a:t>Pupils study 13 programmes of study in S2</a:t>
            </a:r>
          </a:p>
          <a:p>
            <a:pPr eaLnBrk="1" hangingPunct="1"/>
            <a:r>
              <a:rPr lang="en-GB" dirty="0" smtClean="0"/>
              <a:t>Pupils study 9 Programmes of study in S3</a:t>
            </a:r>
          </a:p>
          <a:p>
            <a:pPr eaLnBrk="1" hangingPunct="1"/>
            <a:r>
              <a:rPr lang="en-GB" dirty="0" smtClean="0"/>
              <a:t>Pupils then select 7 of the 9 programmes in S4</a:t>
            </a:r>
          </a:p>
          <a:p>
            <a:pPr eaLnBrk="1" hangingPunct="1"/>
            <a:r>
              <a:rPr lang="en-GB" dirty="0" smtClean="0"/>
              <a:t>RE, PE and PSE are studied in every year throughout S1 – S4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u="sng" dirty="0" smtClean="0">
                <a:latin typeface="Calibri" pitchFamily="34" charset="0"/>
                <a:cs typeface="Calibri" pitchFamily="34" charset="0"/>
              </a:rPr>
              <a:t>Programmes of study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i="1" dirty="0" smtClean="0">
                <a:latin typeface="Calibri" pitchFamily="34" charset="0"/>
                <a:cs typeface="Calibri" pitchFamily="34" charset="0"/>
              </a:rPr>
              <a:t>S3 – 9 courses @ 3 periods per week</a:t>
            </a:r>
          </a:p>
          <a:p>
            <a:endParaRPr lang="en-GB" i="1" dirty="0" smtClean="0">
              <a:latin typeface="Calibri" pitchFamily="34" charset="0"/>
              <a:cs typeface="Calibri" pitchFamily="34" charset="0"/>
            </a:endParaRPr>
          </a:p>
          <a:p>
            <a:r>
              <a:rPr lang="en-GB" i="1" dirty="0" smtClean="0">
                <a:latin typeface="Calibri" pitchFamily="34" charset="0"/>
                <a:cs typeface="Calibri" pitchFamily="34" charset="0"/>
              </a:rPr>
              <a:t>S4 – 7 courses @ 4 periods per week</a:t>
            </a:r>
          </a:p>
          <a:p>
            <a:pPr>
              <a:buFontTx/>
              <a:buNone/>
            </a:pPr>
            <a:endParaRPr lang="en-GB" i="1" dirty="0" smtClean="0">
              <a:latin typeface="Calibri" pitchFamily="34" charset="0"/>
              <a:cs typeface="Calibri" pitchFamily="34" charset="0"/>
            </a:endParaRPr>
          </a:p>
          <a:p>
            <a:r>
              <a:rPr lang="en-GB" i="1" dirty="0" smtClean="0">
                <a:latin typeface="Calibri" pitchFamily="34" charset="0"/>
                <a:cs typeface="Calibri" pitchFamily="34" charset="0"/>
              </a:rPr>
              <a:t>S5 – 5 courses @ 6 periods per week</a:t>
            </a:r>
          </a:p>
          <a:p>
            <a:endParaRPr lang="en-GB" i="1" dirty="0" smtClean="0">
              <a:latin typeface="Calibri" pitchFamily="34" charset="0"/>
              <a:cs typeface="Calibri" pitchFamily="34" charset="0"/>
            </a:endParaRPr>
          </a:p>
          <a:p>
            <a:r>
              <a:rPr lang="en-GB" i="1" dirty="0" smtClean="0">
                <a:latin typeface="Calibri" pitchFamily="34" charset="0"/>
                <a:cs typeface="Calibri" pitchFamily="34" charset="0"/>
              </a:rPr>
              <a:t>S6 – flexible provision</a:t>
            </a:r>
          </a:p>
          <a:p>
            <a:pPr algn="ctr">
              <a:buFontTx/>
              <a:buNone/>
            </a:pPr>
            <a:endParaRPr lang="en-GB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15082"/>
            <a:ext cx="8229600" cy="928694"/>
          </a:xfrm>
        </p:spPr>
        <p:txBody>
          <a:bodyPr/>
          <a:lstStyle/>
          <a:p>
            <a:pPr marL="0" indent="0">
              <a:buNone/>
            </a:pPr>
            <a:r>
              <a:rPr lang="en-GB" sz="2800" i="1" dirty="0" smtClean="0"/>
              <a:t>				</a:t>
            </a:r>
          </a:p>
          <a:p>
            <a:pPr marL="0" indent="0">
              <a:buNone/>
            </a:pPr>
            <a:endParaRPr lang="en-GB" sz="2800" i="1" dirty="0" smtClean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691680" y="476672"/>
            <a:ext cx="6894508" cy="500066"/>
          </a:xfrm>
        </p:spPr>
        <p:txBody>
          <a:bodyPr/>
          <a:lstStyle/>
          <a:p>
            <a:pPr algn="l" eaLnBrk="1" hangingPunct="1"/>
            <a:r>
              <a:rPr lang="en-GB" sz="2800" i="1" dirty="0" smtClean="0">
                <a:cs typeface="Arial" charset="0"/>
              </a:rPr>
              <a:t>Relationship between </a:t>
            </a:r>
            <a:r>
              <a:rPr lang="en-GB" sz="2800" i="1" dirty="0" err="1" smtClean="0">
                <a:cs typeface="Arial" charset="0"/>
              </a:rPr>
              <a:t>CfE</a:t>
            </a:r>
            <a:r>
              <a:rPr lang="en-GB" sz="2800" i="1" dirty="0" smtClean="0">
                <a:cs typeface="Arial" charset="0"/>
              </a:rPr>
              <a:t> and</a:t>
            </a:r>
            <a:br>
              <a:rPr lang="en-GB" sz="2800" i="1" dirty="0" smtClean="0">
                <a:cs typeface="Arial" charset="0"/>
              </a:rPr>
            </a:br>
            <a:r>
              <a:rPr lang="en-GB" sz="2800" i="1" dirty="0" smtClean="0">
                <a:cs typeface="Arial" charset="0"/>
              </a:rPr>
              <a:t>Qualification Levels</a:t>
            </a:r>
            <a:endParaRPr lang="en-GB" sz="2800" b="1" i="1" u="sng" dirty="0" smtClean="0"/>
          </a:p>
        </p:txBody>
      </p:sp>
      <p:sp>
        <p:nvSpPr>
          <p:cNvPr id="8" name=" 3"/>
          <p:cNvSpPr/>
          <p:nvPr/>
        </p:nvSpPr>
        <p:spPr>
          <a:xfrm rot="14818825">
            <a:off x="3696822" y="3156439"/>
            <a:ext cx="4994136" cy="2333951"/>
          </a:xfrm>
          <a:prstGeom prst="swooshArrow">
            <a:avLst>
              <a:gd name="adj1" fmla="val 25000"/>
              <a:gd name="adj2" fmla="val 25000"/>
            </a:avLst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 3"/>
          <p:cNvSpPr/>
          <p:nvPr/>
        </p:nvSpPr>
        <p:spPr>
          <a:xfrm rot="6944069" flipH="1">
            <a:off x="705431" y="4011124"/>
            <a:ext cx="3618544" cy="1935779"/>
          </a:xfrm>
          <a:prstGeom prst="swooshArrow">
            <a:avLst>
              <a:gd name="adj1" fmla="val 25000"/>
              <a:gd name="adj2" fmla="val 25000"/>
            </a:avLst>
          </a:prstGeom>
          <a:gradFill flip="none" rotWithShape="1">
            <a:gsLst>
              <a:gs pos="0">
                <a:srgbClr val="008000">
                  <a:shade val="30000"/>
                  <a:satMod val="115000"/>
                </a:srgbClr>
              </a:gs>
              <a:gs pos="50000">
                <a:srgbClr val="008000">
                  <a:shade val="67500"/>
                  <a:satMod val="115000"/>
                </a:srgbClr>
              </a:gs>
              <a:gs pos="100000">
                <a:srgbClr val="008000">
                  <a:shade val="100000"/>
                  <a:satMod val="115000"/>
                </a:srgbClr>
              </a:gs>
            </a:gsLst>
            <a:lin ang="189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TextBox 18"/>
          <p:cNvSpPr txBox="1">
            <a:spLocks noChangeArrowheads="1"/>
          </p:cNvSpPr>
          <p:nvPr/>
        </p:nvSpPr>
        <p:spPr bwMode="auto">
          <a:xfrm>
            <a:off x="0" y="5157788"/>
            <a:ext cx="9366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000" b="1" dirty="0">
                <a:solidFill>
                  <a:srgbClr val="006600"/>
                </a:solidFill>
                <a:latin typeface="+mn-lt"/>
                <a:ea typeface="ＭＳ Ｐゴシック" charset="-128"/>
                <a:cs typeface="Arial" charset="0"/>
              </a:rPr>
              <a:t>early </a:t>
            </a:r>
          </a:p>
          <a:p>
            <a:pPr algn="ctr"/>
            <a:r>
              <a:rPr lang="en-GB" sz="2000" b="1" dirty="0">
                <a:solidFill>
                  <a:srgbClr val="006600"/>
                </a:solidFill>
                <a:latin typeface="+mn-lt"/>
                <a:ea typeface="ＭＳ Ｐゴシック" charset="-128"/>
                <a:cs typeface="Arial" charset="0"/>
              </a:rPr>
              <a:t>years </a:t>
            </a:r>
            <a:endParaRPr lang="en-US" sz="2000" b="1" dirty="0">
              <a:solidFill>
                <a:srgbClr val="006600"/>
              </a:solidFill>
              <a:latin typeface="+mn-lt"/>
              <a:ea typeface="ＭＳ Ｐゴシック" charset="-128"/>
              <a:cs typeface="Arial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071934" y="1428736"/>
            <a:ext cx="20891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 smtClean="0">
                <a:solidFill>
                  <a:srgbClr val="7030A0"/>
                </a:solidFill>
                <a:latin typeface="+mj-lt"/>
                <a:cs typeface="Arial" charset="0"/>
              </a:rPr>
              <a:t>Qualification</a:t>
            </a:r>
            <a:endParaRPr lang="en-GB" b="1" dirty="0">
              <a:solidFill>
                <a:srgbClr val="7030A0"/>
              </a:solidFill>
              <a:latin typeface="+mj-lt"/>
              <a:ea typeface="ＭＳ Ｐゴシック" charset="-128"/>
              <a:cs typeface="Arial" charset="0"/>
            </a:endParaRPr>
          </a:p>
          <a:p>
            <a:pPr algn="ctr"/>
            <a:r>
              <a:rPr lang="en-GB" b="1" dirty="0">
                <a:solidFill>
                  <a:srgbClr val="7030A0"/>
                </a:solidFill>
                <a:latin typeface="+mj-lt"/>
                <a:ea typeface="ＭＳ Ｐゴシック" charset="-128"/>
                <a:cs typeface="Arial" charset="0"/>
              </a:rPr>
              <a:t>Levels</a:t>
            </a:r>
            <a:endParaRPr lang="en-US" b="1" dirty="0">
              <a:solidFill>
                <a:srgbClr val="7030A0"/>
              </a:solidFill>
              <a:latin typeface="+mj-lt"/>
              <a:ea typeface="ＭＳ Ｐゴシック" charset="-128"/>
              <a:cs typeface="Arial" charset="0"/>
            </a:endParaRP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1749438" y="4722814"/>
            <a:ext cx="6492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dirty="0">
                <a:solidFill>
                  <a:srgbClr val="006600"/>
                </a:solidFill>
                <a:latin typeface="Arial Black" pitchFamily="34" charset="0"/>
                <a:ea typeface="ＭＳ Ｐゴシック" charset="-128"/>
                <a:cs typeface="Arial" charset="0"/>
              </a:rPr>
              <a:t>2</a:t>
            </a:r>
            <a:endParaRPr lang="en-US" dirty="0">
              <a:solidFill>
                <a:srgbClr val="006600"/>
              </a:solidFill>
              <a:latin typeface="Arial Black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6643702" y="4214818"/>
            <a:ext cx="2141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b="1" dirty="0" smtClean="0">
                <a:solidFill>
                  <a:srgbClr val="7030A0"/>
                </a:solidFill>
                <a:latin typeface="+mn-lt"/>
                <a:ea typeface="ＭＳ Ｐゴシック" charset="-128"/>
                <a:cs typeface="Arial" charset="0"/>
              </a:rPr>
              <a:t>National 3</a:t>
            </a:r>
            <a:endParaRPr lang="en-US" b="1" dirty="0">
              <a:solidFill>
                <a:srgbClr val="7030A0"/>
              </a:solidFill>
              <a:latin typeface="+mn-lt"/>
              <a:ea typeface="ＭＳ Ｐゴシック" charset="-128"/>
              <a:cs typeface="Arial" charset="0"/>
            </a:endParaRP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7358082" y="4714884"/>
            <a:ext cx="6477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dirty="0">
                <a:solidFill>
                  <a:srgbClr val="7030A0"/>
                </a:solidFill>
                <a:latin typeface="Arial Black" pitchFamily="34" charset="0"/>
                <a:ea typeface="ＭＳ Ｐゴシック" charset="-128"/>
                <a:cs typeface="Arial" charset="0"/>
              </a:rPr>
              <a:t>2</a:t>
            </a:r>
            <a:endParaRPr lang="en-US" dirty="0">
              <a:solidFill>
                <a:srgbClr val="7030A0"/>
              </a:solidFill>
              <a:latin typeface="Arial Black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38" name="TextBox 22"/>
          <p:cNvSpPr txBox="1">
            <a:spLocks noChangeArrowheads="1"/>
          </p:cNvSpPr>
          <p:nvPr/>
        </p:nvSpPr>
        <p:spPr bwMode="auto">
          <a:xfrm>
            <a:off x="2571736" y="2500306"/>
            <a:ext cx="20891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006600"/>
                </a:solidFill>
                <a:latin typeface="+mj-lt"/>
                <a:ea typeface="ＭＳ Ｐゴシック" charset="-128"/>
                <a:cs typeface="Arial" charset="0"/>
              </a:rPr>
              <a:t>CfE </a:t>
            </a:r>
          </a:p>
          <a:p>
            <a:pPr algn="ctr"/>
            <a:r>
              <a:rPr lang="en-GB" b="1" dirty="0">
                <a:solidFill>
                  <a:srgbClr val="006600"/>
                </a:solidFill>
                <a:latin typeface="+mj-lt"/>
                <a:ea typeface="ＭＳ Ｐゴシック" charset="-128"/>
                <a:cs typeface="Arial" charset="0"/>
              </a:rPr>
              <a:t>Levels</a:t>
            </a:r>
            <a:endParaRPr lang="en-US" b="1" dirty="0">
              <a:solidFill>
                <a:srgbClr val="006600"/>
              </a:solidFill>
              <a:latin typeface="+mj-lt"/>
              <a:ea typeface="ＭＳ Ｐゴシック" charset="-128"/>
              <a:cs typeface="Arial" charset="0"/>
            </a:endParaRP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642910" y="3643314"/>
            <a:ext cx="254639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GB" b="1" dirty="0" smtClean="0">
                <a:solidFill>
                  <a:srgbClr val="006600"/>
                </a:solidFill>
                <a:latin typeface="+mn-lt"/>
                <a:ea typeface="ＭＳ Ｐゴシック" charset="-128"/>
                <a:cs typeface="Arial" charset="0"/>
              </a:rPr>
              <a:t>4</a:t>
            </a:r>
            <a:r>
              <a:rPr lang="en-GB" b="1" baseline="30000" dirty="0" smtClean="0">
                <a:solidFill>
                  <a:srgbClr val="006600"/>
                </a:solidFill>
                <a:latin typeface="+mn-lt"/>
                <a:ea typeface="ＭＳ Ｐゴシック" charset="-128"/>
                <a:cs typeface="Arial" charset="0"/>
              </a:rPr>
              <a:t>th</a:t>
            </a:r>
            <a:r>
              <a:rPr lang="en-GB" b="1" dirty="0" smtClean="0">
                <a:solidFill>
                  <a:srgbClr val="006600"/>
                </a:solidFill>
                <a:latin typeface="+mn-lt"/>
                <a:ea typeface="ＭＳ Ｐゴシック" charset="-128"/>
                <a:cs typeface="Arial" charset="0"/>
              </a:rPr>
              <a:t> Level</a:t>
            </a:r>
            <a:endParaRPr lang="en-US" b="1" dirty="0">
              <a:solidFill>
                <a:srgbClr val="006600"/>
              </a:solidFill>
              <a:latin typeface="+mn-lt"/>
              <a:ea typeface="ＭＳ Ｐゴシック" charset="-128"/>
              <a:cs typeface="Arial" charset="0"/>
            </a:endParaRP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1316051" y="5226051"/>
            <a:ext cx="6477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dirty="0">
                <a:solidFill>
                  <a:srgbClr val="006600"/>
                </a:solidFill>
                <a:latin typeface="Arial Black" pitchFamily="34" charset="0"/>
                <a:ea typeface="ＭＳ Ｐゴシック" charset="-128"/>
                <a:cs typeface="Arial" charset="0"/>
              </a:rPr>
              <a:t>1</a:t>
            </a:r>
            <a:endParaRPr lang="en-US" dirty="0">
              <a:solidFill>
                <a:srgbClr val="006600"/>
              </a:solidFill>
              <a:latin typeface="Arial Black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214282" y="4217989"/>
            <a:ext cx="26146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GB" b="1" dirty="0" smtClean="0">
                <a:solidFill>
                  <a:srgbClr val="006600"/>
                </a:solidFill>
                <a:latin typeface="+mn-lt"/>
                <a:ea typeface="ＭＳ Ｐゴシック" charset="-128"/>
                <a:cs typeface="Arial" charset="0"/>
              </a:rPr>
              <a:t>3</a:t>
            </a:r>
            <a:r>
              <a:rPr lang="en-GB" b="1" baseline="30000" dirty="0" smtClean="0">
                <a:solidFill>
                  <a:srgbClr val="006600"/>
                </a:solidFill>
                <a:latin typeface="+mn-lt"/>
                <a:ea typeface="ＭＳ Ｐゴシック" charset="-128"/>
                <a:cs typeface="Arial" charset="0"/>
              </a:rPr>
              <a:t>rd</a:t>
            </a:r>
            <a:r>
              <a:rPr lang="en-GB" b="1" dirty="0" smtClean="0">
                <a:solidFill>
                  <a:srgbClr val="006600"/>
                </a:solidFill>
                <a:latin typeface="+mn-lt"/>
                <a:ea typeface="ＭＳ Ｐゴシック" charset="-128"/>
                <a:cs typeface="Arial" charset="0"/>
              </a:rPr>
              <a:t> Level</a:t>
            </a:r>
            <a:endParaRPr lang="en-US" b="1" dirty="0">
              <a:solidFill>
                <a:srgbClr val="006600"/>
              </a:solidFill>
              <a:latin typeface="+mn-lt"/>
              <a:ea typeface="ＭＳ Ｐゴシック" charset="-128"/>
              <a:cs typeface="Arial" charset="0"/>
            </a:endParaRP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7715272" y="5214950"/>
            <a:ext cx="6477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dirty="0">
                <a:solidFill>
                  <a:srgbClr val="7030A0"/>
                </a:solidFill>
                <a:latin typeface="Arial Black" pitchFamily="34" charset="0"/>
                <a:ea typeface="ＭＳ Ｐゴシック" charset="-128"/>
                <a:cs typeface="Arial" charset="0"/>
              </a:rPr>
              <a:t>1</a:t>
            </a:r>
            <a:endParaRPr lang="en-US" dirty="0">
              <a:solidFill>
                <a:srgbClr val="7030A0"/>
              </a:solidFill>
              <a:latin typeface="Arial Black" pitchFamily="34" charset="0"/>
              <a:ea typeface="ＭＳ Ｐゴシック" charset="-128"/>
              <a:cs typeface="Arial" charset="0"/>
            </a:endParaRPr>
          </a:p>
        </p:txBody>
      </p:sp>
      <p:cxnSp>
        <p:nvCxnSpPr>
          <p:cNvPr id="43" name="Straight Arrow Connector 42"/>
          <p:cNvCxnSpPr>
            <a:stCxn id="39" idx="3"/>
            <a:endCxn id="44" idx="1"/>
          </p:cNvCxnSpPr>
          <p:nvPr/>
        </p:nvCxnSpPr>
        <p:spPr>
          <a:xfrm>
            <a:off x="3189301" y="3874147"/>
            <a:ext cx="3240087" cy="1588"/>
          </a:xfrm>
          <a:prstGeom prst="straightConnector1">
            <a:avLst/>
          </a:prstGeom>
          <a:ln w="6350">
            <a:solidFill>
              <a:srgbClr val="FF0000">
                <a:alpha val="68000"/>
              </a:srgbClr>
            </a:solidFill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6429388" y="3643314"/>
            <a:ext cx="20717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b="1" dirty="0" smtClean="0">
                <a:solidFill>
                  <a:srgbClr val="7030A0"/>
                </a:solidFill>
                <a:latin typeface="+mn-lt"/>
                <a:ea typeface="ＭＳ Ｐゴシック" charset="-128"/>
                <a:cs typeface="Arial" charset="0"/>
              </a:rPr>
              <a:t>National 4</a:t>
            </a:r>
            <a:endParaRPr lang="en-US" b="1" dirty="0">
              <a:solidFill>
                <a:srgbClr val="7030A0"/>
              </a:solidFill>
              <a:latin typeface="+mn-lt"/>
              <a:ea typeface="ＭＳ Ｐゴシック" charset="-128"/>
              <a:cs typeface="Arial" charset="0"/>
            </a:endParaRP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4124338" y="3354389"/>
            <a:ext cx="7207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7200">
                <a:solidFill>
                  <a:srgbClr val="FF0000"/>
                </a:solidFill>
                <a:latin typeface="Arial Black" pitchFamily="34" charset="0"/>
                <a:ea typeface="ＭＳ Ｐゴシック" charset="-128"/>
                <a:cs typeface="Arial" charset="0"/>
              </a:rPr>
              <a:t>≈</a:t>
            </a:r>
            <a:endParaRPr lang="en-US" sz="7200">
              <a:solidFill>
                <a:srgbClr val="FF0000"/>
              </a:solidFill>
              <a:latin typeface="Arial Black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6143636" y="3071810"/>
            <a:ext cx="20717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b="1" dirty="0" smtClean="0">
                <a:solidFill>
                  <a:srgbClr val="7030A0"/>
                </a:solidFill>
                <a:latin typeface="+mn-lt"/>
                <a:ea typeface="ＭＳ Ｐゴシック" charset="-128"/>
                <a:cs typeface="Arial" charset="0"/>
              </a:rPr>
              <a:t>National 5</a:t>
            </a:r>
            <a:endParaRPr lang="en-US" b="1" dirty="0">
              <a:solidFill>
                <a:srgbClr val="7030A0"/>
              </a:solidFill>
              <a:latin typeface="+mn-lt"/>
              <a:ea typeface="ＭＳ Ｐゴシック" charset="-128"/>
              <a:cs typeface="Arial" charset="0"/>
            </a:endParaRPr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5929322" y="2500306"/>
            <a:ext cx="20717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b="1" dirty="0" smtClean="0">
                <a:solidFill>
                  <a:srgbClr val="7030A0"/>
                </a:solidFill>
                <a:latin typeface="+mn-lt"/>
                <a:cs typeface="Arial" charset="0"/>
              </a:rPr>
              <a:t>Higher</a:t>
            </a:r>
            <a:endParaRPr lang="en-US" b="1" dirty="0">
              <a:solidFill>
                <a:srgbClr val="7030A0"/>
              </a:solidFill>
              <a:latin typeface="+mn-lt"/>
              <a:ea typeface="ＭＳ Ｐゴシック" charset="-128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9" grpId="0"/>
      <p:bldP spid="41" grpId="0"/>
      <p:bldP spid="44" grpId="0"/>
      <p:bldP spid="46" grpId="0"/>
      <p:bldP spid="4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GB" smtClean="0"/>
          </a:p>
          <a:p>
            <a:endParaRPr lang="en-GB" sz="1200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mtClean="0"/>
              <a:t>Assessment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z="2800" dirty="0" smtClean="0"/>
              <a:t>National Qualifications involve both internal and external assessment</a:t>
            </a:r>
          </a:p>
          <a:p>
            <a:pPr eaLnBrk="1" hangingPunct="1"/>
            <a:r>
              <a:rPr lang="en-GB" sz="2800" dirty="0" smtClean="0"/>
              <a:t>National 3 and National 4 are internally assessed and graded pass or fail</a:t>
            </a:r>
          </a:p>
          <a:p>
            <a:pPr eaLnBrk="1" hangingPunct="1"/>
            <a:r>
              <a:rPr lang="en-GB" sz="2800" dirty="0" smtClean="0"/>
              <a:t>National 5 has an externally assessed exam, assessed coursework or a combination of both. National 5 is graded A-D</a:t>
            </a:r>
          </a:p>
          <a:p>
            <a:pPr eaLnBrk="1" hangingPunct="1"/>
            <a:r>
              <a:rPr lang="en-GB" sz="2800" dirty="0" smtClean="0"/>
              <a:t>SQA will provide quality assurance &amp; verification processes for internal assessment.</a:t>
            </a:r>
          </a:p>
          <a:p>
            <a:pPr eaLnBrk="1" hangingPunct="1"/>
            <a:endParaRPr lang="en-GB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GB" smtClean="0"/>
          </a:p>
          <a:p>
            <a:endParaRPr lang="en-GB" sz="1200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mtClean="0"/>
              <a:t>Course Choice Form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z="2800" dirty="0" smtClean="0"/>
              <a:t>Reviewed every year by SLT</a:t>
            </a:r>
          </a:p>
          <a:p>
            <a:pPr eaLnBrk="1" hangingPunct="1"/>
            <a:endParaRPr lang="en-GB" sz="2800" dirty="0" smtClean="0"/>
          </a:p>
          <a:p>
            <a:pPr eaLnBrk="1" hangingPunct="1"/>
            <a:r>
              <a:rPr lang="en-GB" sz="2800" dirty="0" smtClean="0"/>
              <a:t>Designed to give widest choice</a:t>
            </a:r>
          </a:p>
          <a:p>
            <a:pPr eaLnBrk="1" hangingPunct="1"/>
            <a:endParaRPr lang="en-GB" sz="2800" dirty="0" smtClean="0"/>
          </a:p>
          <a:p>
            <a:pPr eaLnBrk="1" hangingPunct="1"/>
            <a:r>
              <a:rPr lang="en-GB" sz="2800" dirty="0" smtClean="0"/>
              <a:t>Articulate with National Qualifications in S4, S5 and S6</a:t>
            </a:r>
            <a:r>
              <a:rPr lang="en-GB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chool PowerPoint v2">
  <a:themeElements>
    <a:clrScheme name="School PowerPoint v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chool PowerPoint v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chool PowerPoint v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ool PowerPoint v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ool PowerPoint v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ool PowerPoint v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ool PowerPoint v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ool PowerPoint v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hool PowerPoint v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hool PowerPoint v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hool PowerPoint v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hool PowerPoint v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hool PowerPoint v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hool PowerPoint v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5939</TotalTime>
  <Words>827</Words>
  <Application>Microsoft Office PowerPoint</Application>
  <PresentationFormat>On-screen Show (4:3)</PresentationFormat>
  <Paragraphs>313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32" baseType="lpstr">
      <vt:lpstr>ＭＳ Ｐゴシック</vt:lpstr>
      <vt:lpstr>Arial</vt:lpstr>
      <vt:lpstr>Arial Black</vt:lpstr>
      <vt:lpstr>Calibri</vt:lpstr>
      <vt:lpstr>Comic Sans MS</vt:lpstr>
      <vt:lpstr>Gael</vt:lpstr>
      <vt:lpstr>Times New Roman</vt:lpstr>
      <vt:lpstr>Verdana</vt:lpstr>
      <vt:lpstr>Default Design</vt:lpstr>
      <vt:lpstr>School PowerPoint v2</vt:lpstr>
      <vt:lpstr>PowerPoint Presentation</vt:lpstr>
      <vt:lpstr>Different Context</vt:lpstr>
      <vt:lpstr>   Broad General Education</vt:lpstr>
      <vt:lpstr>CfE Curriculum Design</vt:lpstr>
      <vt:lpstr>Curriculum</vt:lpstr>
      <vt:lpstr>Programmes of study</vt:lpstr>
      <vt:lpstr>Relationship between CfE and Qualification Levels</vt:lpstr>
      <vt:lpstr>Assessment</vt:lpstr>
      <vt:lpstr>Course Choice Form</vt:lpstr>
      <vt:lpstr>What to think about when choosing?</vt:lpstr>
      <vt:lpstr>Poor reasons for choice</vt:lpstr>
      <vt:lpstr> </vt:lpstr>
      <vt:lpstr>How to choose?</vt:lpstr>
      <vt:lpstr>Core Skills</vt:lpstr>
      <vt:lpstr>Timeline</vt:lpstr>
      <vt:lpstr>PowerPoint Presentation</vt:lpstr>
      <vt:lpstr>PowerPoint Presentation</vt:lpstr>
      <vt:lpstr>PowerPoint Presentation</vt:lpstr>
      <vt:lpstr>Careers Advice</vt:lpstr>
      <vt:lpstr>Parents’ Evening</vt:lpstr>
      <vt:lpstr>Questions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Kick</dc:creator>
  <cp:lastModifiedBy>012BSmedley</cp:lastModifiedBy>
  <cp:revision>309</cp:revision>
  <cp:lastPrinted>2019-02-20T10:23:48Z</cp:lastPrinted>
  <dcterms:created xsi:type="dcterms:W3CDTF">1601-01-01T00:00:00Z</dcterms:created>
  <dcterms:modified xsi:type="dcterms:W3CDTF">2019-02-25T10:01:52Z</dcterms:modified>
</cp:coreProperties>
</file>